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76" r:id="rId2"/>
    <p:sldId id="263" r:id="rId3"/>
    <p:sldId id="277" r:id="rId4"/>
    <p:sldId id="278" r:id="rId5"/>
    <p:sldId id="279" r:id="rId6"/>
    <p:sldId id="280" r:id="rId7"/>
    <p:sldId id="281" r:id="rId8"/>
    <p:sldId id="282" r:id="rId9"/>
    <p:sldId id="285" r:id="rId10"/>
    <p:sldId id="287" r:id="rId11"/>
    <p:sldId id="288" r:id="rId12"/>
    <p:sldId id="284" r:id="rId13"/>
    <p:sldId id="286" r:id="rId14"/>
    <p:sldId id="257" r:id="rId15"/>
    <p:sldId id="258" r:id="rId16"/>
    <p:sldId id="259" r:id="rId17"/>
    <p:sldId id="260" r:id="rId18"/>
    <p:sldId id="289" r:id="rId19"/>
    <p:sldId id="261" r:id="rId20"/>
    <p:sldId id="26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264" r:id="rId43"/>
    <p:sldId id="265" r:id="rId44"/>
    <p:sldId id="267" r:id="rId45"/>
    <p:sldId id="269" r:id="rId46"/>
    <p:sldId id="273" r:id="rId47"/>
    <p:sldId id="291" r:id="rId48"/>
    <p:sldId id="292" r:id="rId49"/>
    <p:sldId id="275" r:id="rId50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CC"/>
    <a:srgbClr val="FF0066"/>
    <a:srgbClr val="CC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4961-0F34-487F-A14D-7A7E92AA1C3F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0827-3F23-45C2-A255-F22A29D0E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3607-94C2-4D3D-AEE6-4EA7A1C9EE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3D7B-B892-4EBB-9BD2-295D39D6C0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A5BC-0D5B-46A3-AE57-553A647E06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B47F9-1370-44CE-ACD8-006251D926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4ACB0-5952-4A91-8DB9-363243986A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31ACC-D207-4D0B-9F52-CCE0271799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930D-8107-41E8-8649-46482B0964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89587-88D6-4E60-98E1-1B0D597959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C2715-1482-4328-AD05-4A94BC244A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477B-FE5F-4E97-83FD-1BBE0F0E8E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47B3-BBBD-48C1-A0EC-CDECAE4E52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29C565-9C31-43F8-A79B-4F5126CB17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Relationship Id="rId14" Type="http://schemas.openxmlformats.org/officeDocument/2006/relationships/image" Target="../media/image23.png"/><Relationship Id="rId22" Type="http://schemas.openxmlformats.org/officeDocument/2006/relationships/image" Target="../media/image3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3%20&#1082;&#1083;%20&#1052;&#1086;&#1074;&#1072;%20&#1055;&#1088;&#1077;&#1092;&#1110;&#1082;&#1089;\D&#1077;&#1090;&#1089;&#1082;&#1072;&#1103;%20&#1089;&#1090;&#1091;&#1076;&#1080;&#1103;%20-%20&#1047;&#1086;&#1088;&#1077;&#1087;&#1072;&#1076;%20-%20&#1044;&#1080;&#1089;&#1082;&#1086;&#1090;&#1077;&#1082;&#1072;%20(&#1086;&#1088;&#1075;)(224)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gif"/><Relationship Id="rId4" Type="http://schemas.openxmlformats.org/officeDocument/2006/relationships/image" Target="../media/image5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gif"/><Relationship Id="rId4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gif"/><Relationship Id="rId4" Type="http://schemas.openxmlformats.org/officeDocument/2006/relationships/image" Target="../media/image83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gif"/><Relationship Id="rId3" Type="http://schemas.openxmlformats.org/officeDocument/2006/relationships/image" Target="../media/image21.gif"/><Relationship Id="rId7" Type="http://schemas.openxmlformats.org/officeDocument/2006/relationships/image" Target="../media/image94.gif"/><Relationship Id="rId12" Type="http://schemas.openxmlformats.org/officeDocument/2006/relationships/image" Target="../media/image99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gif"/><Relationship Id="rId5" Type="http://schemas.openxmlformats.org/officeDocument/2006/relationships/image" Target="../media/image92.png"/><Relationship Id="rId10" Type="http://schemas.openxmlformats.org/officeDocument/2006/relationships/image" Target="../media/image97.gif"/><Relationship Id="rId4" Type="http://schemas.openxmlformats.org/officeDocument/2006/relationships/image" Target="../media/image91.png"/><Relationship Id="rId9" Type="http://schemas.openxmlformats.org/officeDocument/2006/relationships/image" Target="../media/image96.gif"/><Relationship Id="rId14" Type="http://schemas.openxmlformats.org/officeDocument/2006/relationships/image" Target="../media/image10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1719262"/>
          </a:xfrm>
        </p:spPr>
        <p:txBody>
          <a:bodyPr/>
          <a:lstStyle/>
          <a:p>
            <a:pPr>
              <a:defRPr/>
            </a:pPr>
            <a:r>
              <a:rPr lang="ru-RU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r>
              <a:rPr lang="ru-RU" sz="7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укра</a:t>
            </a:r>
            <a:r>
              <a:rPr lang="uk-UA" sz="7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їнської</a:t>
            </a:r>
            <a:r>
              <a:rPr lang="uk-UA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мови</a:t>
            </a:r>
            <a:endParaRPr lang="ru-RU" sz="7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F:\ШКОЛА\шаблоны\Винни\13585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0"/>
            <a:ext cx="1872208" cy="2246650"/>
          </a:xfrm>
          <a:prstGeom prst="rect">
            <a:avLst/>
          </a:prstGeom>
          <a:noFill/>
        </p:spPr>
      </p:pic>
      <p:pic>
        <p:nvPicPr>
          <p:cNvPr id="2052" name="Picture 4" descr="F:\ШКОЛА\шаблоны\Винни\winnie-the-pooh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165110"/>
            <a:ext cx="1512168" cy="1814602"/>
          </a:xfrm>
          <a:prstGeom prst="rect">
            <a:avLst/>
          </a:prstGeom>
          <a:noFill/>
        </p:spPr>
      </p:pic>
      <p:pic>
        <p:nvPicPr>
          <p:cNvPr id="2053" name="Picture 5" descr="F:\ШКОЛА\шаблоны\Винни\bestgif.narod.ru_810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55576" y="4343338"/>
            <a:ext cx="1944216" cy="2099754"/>
          </a:xfrm>
          <a:prstGeom prst="rect">
            <a:avLst/>
          </a:prstGeom>
          <a:noFill/>
        </p:spPr>
      </p:pic>
      <p:pic>
        <p:nvPicPr>
          <p:cNvPr id="2054" name="Picture 6" descr="F:\ШКОЛА\шаблоны\Винни\ANIMASHKI_33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3815318"/>
            <a:ext cx="1800200" cy="2202876"/>
          </a:xfrm>
          <a:prstGeom prst="rect">
            <a:avLst/>
          </a:prstGeom>
          <a:noFill/>
        </p:spPr>
      </p:pic>
      <p:pic>
        <p:nvPicPr>
          <p:cNvPr id="2056" name="Picture 8" descr="F:\ШКОЛА\шаблоны\бабочки и цветочки\f120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5445224"/>
            <a:ext cx="1238250" cy="1238250"/>
          </a:xfrm>
          <a:prstGeom prst="rect">
            <a:avLst/>
          </a:prstGeom>
          <a:noFill/>
        </p:spPr>
      </p:pic>
      <p:pic>
        <p:nvPicPr>
          <p:cNvPr id="2057" name="Picture 9" descr="F:\ШКОЛА\шаблоны\бабочки и цветочки\f12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912" y="5653256"/>
            <a:ext cx="936104" cy="1025257"/>
          </a:xfrm>
          <a:prstGeom prst="rect">
            <a:avLst/>
          </a:prstGeom>
          <a:noFill/>
        </p:spPr>
      </p:pic>
      <p:pic>
        <p:nvPicPr>
          <p:cNvPr id="2058" name="Picture 10" descr="F:\ШКОЛА\шаблоны\бабочки и цветочки\ff63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4008" y="5633564"/>
            <a:ext cx="936104" cy="991991"/>
          </a:xfrm>
          <a:prstGeom prst="rect">
            <a:avLst/>
          </a:prstGeom>
          <a:noFill/>
        </p:spPr>
      </p:pic>
      <p:pic>
        <p:nvPicPr>
          <p:cNvPr id="2059" name="Picture 11" descr="F:\ШКОЛА\шаблоны\бабочки и цветочки\f4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15816" y="5445224"/>
            <a:ext cx="866775" cy="1247775"/>
          </a:xfrm>
          <a:prstGeom prst="rect">
            <a:avLst/>
          </a:prstGeom>
          <a:noFill/>
        </p:spPr>
      </p:pic>
      <p:pic>
        <p:nvPicPr>
          <p:cNvPr id="2060" name="Picture 12" descr="F:\ШКОЛА\шаблоны\бабочки и цветочки\718613f219ca0070e70586bad68cb52f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75856" y="3717032"/>
            <a:ext cx="2880320" cy="14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C:\Users\Дом\Desktop\111\фон\285b064073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C:\Users\Дом\Desktop\111\1ee71b28f06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5357813"/>
            <a:ext cx="928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63" y="1214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</a:t>
            </a:r>
            <a:r>
              <a:rPr lang="uk-UA" sz="11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диска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714875" y="928688"/>
            <a:ext cx="428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latin typeface="Calibri" pitchFamily="34" charset="0"/>
              </a:rPr>
              <a:t>̒</a:t>
            </a:r>
          </a:p>
        </p:txBody>
      </p:sp>
      <p:pic>
        <p:nvPicPr>
          <p:cNvPr id="11272" name="Picture 2" descr="http://im5-tub-ua.yandex.net/i?id=215688033-38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2924175"/>
            <a:ext cx="38401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 descr="C:\Users\Дом\Desktop\111\фон\285b064073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3" descr="C:\Users\Дом\Desktop\111\1ee71b28f06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5357813"/>
            <a:ext cx="928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63" y="1214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</a:t>
            </a:r>
            <a:r>
              <a:rPr lang="uk-UA" sz="11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</a:t>
            </a: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буля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5076825" y="981075"/>
            <a:ext cx="428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latin typeface="Calibri" pitchFamily="34" charset="0"/>
              </a:rPr>
              <a:t>̒</a:t>
            </a:r>
          </a:p>
        </p:txBody>
      </p:sp>
      <p:pic>
        <p:nvPicPr>
          <p:cNvPr id="57346" name="Picture 2" descr="http://im7-tub-ua.yandex.net/i?id=155054810-63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780928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 descr="C:\Users\Дом\Desktop\111\фон\285b064073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7188" y="11430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учит</a:t>
            </a:r>
            <a:r>
              <a:rPr lang="uk-UA" sz="115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lang="uk-UA" sz="115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ь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500438" y="714375"/>
            <a:ext cx="428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latin typeface="Calibri" pitchFamily="34" charset="0"/>
              </a:rPr>
              <a:t>̒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214685"/>
            <a:ext cx="3214710" cy="3198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214686"/>
            <a:ext cx="4126924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 descr="C:\Users\Дом\Desktop\111\фон\285b064073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Дом\Desktop\111\4a0730961f8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57675"/>
            <a:ext cx="2286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C:\Users\Дом\Desktop\111\1ee71b28f06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50" y="5357813"/>
            <a:ext cx="928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63" y="1214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шо</a:t>
            </a:r>
            <a:r>
              <a:rPr lang="uk-UA" sz="115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</a:t>
            </a: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ер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429250" y="1000125"/>
            <a:ext cx="428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latin typeface="Calibri" pitchFamily="34" charset="0"/>
              </a:rPr>
              <a:t>̒</a:t>
            </a:r>
          </a:p>
        </p:txBody>
      </p:sp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2786063"/>
            <a:ext cx="292893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4037" y="332656"/>
            <a:ext cx="489428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Спишіть речення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611188" y="1052513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Яскраво світить сонце.</a:t>
            </a:r>
          </a:p>
        </p:txBody>
      </p:sp>
      <p:pic>
        <p:nvPicPr>
          <p:cNvPr id="15364" name="Рисунок 5" descr="84d0d29e6c40cbb5683c3d1cce783572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1989138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68313" y="3716338"/>
            <a:ext cx="8424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Голосно співають птахи.</a:t>
            </a:r>
          </a:p>
        </p:txBody>
      </p:sp>
      <p:pic>
        <p:nvPicPr>
          <p:cNvPr id="15366" name="Рисунок 7" descr="84d0d29e6c40cbb5683c3d1cce783572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4581525"/>
            <a:ext cx="32797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8" descr="clipart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5" y="4292600"/>
            <a:ext cx="25241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284" y="332656"/>
            <a:ext cx="676980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Розкажіть Зайчикові:</a:t>
            </a:r>
          </a:p>
        </p:txBody>
      </p:sp>
      <p:pic>
        <p:nvPicPr>
          <p:cNvPr id="16387" name="Рисунок 2" descr="09e0304bb50a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41338" y="1844675"/>
            <a:ext cx="3330576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627313" y="1700213"/>
            <a:ext cx="60483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uk-UA"/>
              <a:t>  </a:t>
            </a:r>
            <a:r>
              <a:rPr lang="uk-UA" sz="2800" b="1">
                <a:latin typeface="Book Antiqua" pitchFamily="18" charset="0"/>
              </a:rPr>
              <a:t>Про що розповідається в першому реченні?</a:t>
            </a:r>
          </a:p>
          <a:p>
            <a:pPr>
              <a:buFontTx/>
              <a:buBlip>
                <a:blip r:embed="rId3"/>
              </a:buBlip>
            </a:pPr>
            <a:r>
              <a:rPr lang="uk-UA" sz="2800" b="1">
                <a:latin typeface="Book Antiqua" pitchFamily="18" charset="0"/>
              </a:rPr>
              <a:t> Що говориться про сонце?</a:t>
            </a:r>
            <a:endParaRPr lang="uk-UA"/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Сонце світить.</a:t>
            </a:r>
          </a:p>
          <a:p>
            <a:endParaRPr lang="uk-UA"/>
          </a:p>
          <a:p>
            <a:pPr>
              <a:buFontTx/>
              <a:buBlip>
                <a:blip r:embed="rId3"/>
              </a:buBlip>
            </a:pPr>
            <a:r>
              <a:rPr lang="uk-UA" sz="2800" b="1">
                <a:latin typeface="Book Antiqua" pitchFamily="18" charset="0"/>
              </a:rPr>
              <a:t> Про кого розповідається в другому реченні?</a:t>
            </a:r>
          </a:p>
          <a:p>
            <a:pPr>
              <a:buFontTx/>
              <a:buBlip>
                <a:blip r:embed="rId3"/>
              </a:buBlip>
            </a:pPr>
            <a:r>
              <a:rPr lang="uk-UA" sz="2800" b="1">
                <a:latin typeface="Book Antiqua" pitchFamily="18" charset="0"/>
              </a:rPr>
              <a:t> Що говориться про птахів?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Птахи співають.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492" y="332656"/>
            <a:ext cx="69733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Їжачка: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9388" y="1557338"/>
            <a:ext cx="61928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  </a:t>
            </a:r>
            <a:r>
              <a:rPr lang="uk-UA" sz="3600" b="1">
                <a:latin typeface="Book Antiqua" pitchFamily="18" charset="0"/>
              </a:rPr>
              <a:t>Слово, що означає про кого або про що говориться в реченні та відповідає на питання </a:t>
            </a:r>
            <a:r>
              <a:rPr lang="uk-UA" sz="3600" b="1">
                <a:solidFill>
                  <a:srgbClr val="C00000"/>
                </a:solidFill>
                <a:latin typeface="Book Antiqua" pitchFamily="18" charset="0"/>
              </a:rPr>
              <a:t>хто?</a:t>
            </a:r>
            <a:r>
              <a:rPr lang="uk-UA" sz="3600" b="1">
                <a:latin typeface="Book Antiqua" pitchFamily="18" charset="0"/>
              </a:rPr>
              <a:t> або </a:t>
            </a:r>
            <a:r>
              <a:rPr lang="uk-UA" sz="3600" b="1">
                <a:solidFill>
                  <a:srgbClr val="C00000"/>
                </a:solidFill>
                <a:latin typeface="Book Antiqua" pitchFamily="18" charset="0"/>
              </a:rPr>
              <a:t>що?</a:t>
            </a:r>
            <a:r>
              <a:rPr lang="uk-UA" sz="3600" b="1">
                <a:latin typeface="Book Antiqua" pitchFamily="18" charset="0"/>
              </a:rPr>
              <a:t>, називається </a:t>
            </a:r>
            <a:r>
              <a:rPr lang="uk-UA" sz="4800" b="1" i="1">
                <a:solidFill>
                  <a:srgbClr val="C00000"/>
                </a:solidFill>
                <a:latin typeface="Book Antiqua" pitchFamily="18" charset="0"/>
              </a:rPr>
              <a:t>підметом</a:t>
            </a:r>
            <a:r>
              <a:rPr lang="uk-UA" sz="3600" b="1" i="1">
                <a:latin typeface="Book Antiqua" pitchFamily="18" charset="0"/>
              </a:rPr>
              <a:t>.</a:t>
            </a:r>
            <a:endParaRPr lang="uk-UA" b="1" i="1">
              <a:latin typeface="Book Antiqua" pitchFamily="18" charset="0"/>
            </a:endParaRPr>
          </a:p>
        </p:txBody>
      </p:sp>
      <p:pic>
        <p:nvPicPr>
          <p:cNvPr id="17412" name="Рисунок 3" descr="0_5072d_673e93cd_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1250" y="2492375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611188" y="5084763"/>
            <a:ext cx="59769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сонце</a:t>
            </a:r>
          </a:p>
          <a:p>
            <a:pPr algn="ctr"/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птахи </a:t>
            </a:r>
          </a:p>
          <a:p>
            <a:endParaRPr lang="uk-UA" b="1" i="1">
              <a:solidFill>
                <a:srgbClr val="002060"/>
              </a:solidFill>
              <a:latin typeface="Book Antiqua" pitchFamily="18" charset="0"/>
            </a:endParaRPr>
          </a:p>
          <a:p>
            <a:endParaRPr lang="uk-UA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2540" y="332656"/>
            <a:ext cx="649729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Мишенятка: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79388" y="981075"/>
            <a:ext cx="61928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/>
              <a:t>  </a:t>
            </a:r>
            <a:r>
              <a:rPr lang="uk-UA" sz="3600" b="1">
                <a:latin typeface="Book Antiqua" pitchFamily="18" charset="0"/>
              </a:rPr>
              <a:t>Слово, яке означає, що говориться про підмет  та відповідає на питання </a:t>
            </a:r>
            <a:r>
              <a:rPr lang="uk-UA" sz="3600" b="1">
                <a:solidFill>
                  <a:srgbClr val="C00000"/>
                </a:solidFill>
                <a:latin typeface="Book Antiqua" pitchFamily="18" charset="0"/>
              </a:rPr>
              <a:t>що робить?, що зробить, що робив?</a:t>
            </a:r>
            <a:r>
              <a:rPr lang="uk-UA" sz="3600" b="1">
                <a:latin typeface="Book Antiqua" pitchFamily="18" charset="0"/>
              </a:rPr>
              <a:t> або </a:t>
            </a:r>
            <a:r>
              <a:rPr lang="uk-UA" sz="3600" b="1">
                <a:solidFill>
                  <a:srgbClr val="C00000"/>
                </a:solidFill>
                <a:latin typeface="Book Antiqua" pitchFamily="18" charset="0"/>
              </a:rPr>
              <a:t>що роблять?</a:t>
            </a:r>
            <a:r>
              <a:rPr lang="uk-UA" sz="3600" b="1">
                <a:latin typeface="Book Antiqua" pitchFamily="18" charset="0"/>
              </a:rPr>
              <a:t>, називається  </a:t>
            </a:r>
            <a:r>
              <a:rPr lang="uk-UA" sz="4800" b="1" i="1">
                <a:solidFill>
                  <a:srgbClr val="C00000"/>
                </a:solidFill>
                <a:latin typeface="Book Antiqua" pitchFamily="18" charset="0"/>
              </a:rPr>
              <a:t>присудком</a:t>
            </a:r>
            <a:r>
              <a:rPr lang="uk-UA" sz="3600" b="1" i="1">
                <a:latin typeface="Book Antiqua" pitchFamily="18" charset="0"/>
              </a:rPr>
              <a:t>.</a:t>
            </a:r>
            <a:endParaRPr lang="uk-UA" b="1" i="1">
              <a:latin typeface="Book Antiqua" pitchFamily="18" charset="0"/>
            </a:endParaRPr>
          </a:p>
        </p:txBody>
      </p:sp>
      <p:pic>
        <p:nvPicPr>
          <p:cNvPr id="18436" name="Рисунок 3" descr="0_53490_96f3c587_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1196975"/>
            <a:ext cx="223202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051050" y="5013325"/>
            <a:ext cx="348773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 світить</a:t>
            </a:r>
          </a:p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 співають</a:t>
            </a:r>
          </a:p>
          <a:p>
            <a:endParaRPr lang="uk-UA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9161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7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Попрацюємо з підручником</a:t>
            </a:r>
            <a:endParaRPr lang="ru-RU" sz="7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3573016"/>
            <a:ext cx="2561760" cy="302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935" y="332656"/>
            <a:ext cx="73565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Лисички: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79388" y="1557338"/>
            <a:ext cx="6192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i="1">
                <a:solidFill>
                  <a:srgbClr val="C00000"/>
                </a:solidFill>
                <a:latin typeface="Book Antiqua" pitchFamily="18" charset="0"/>
              </a:rPr>
              <a:t>Підмет і присудок – </a:t>
            </a:r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головні члени речення</a:t>
            </a:r>
            <a:r>
              <a:rPr lang="uk-UA" sz="3600" b="1" i="1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uk-UA" b="1" i="1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0484" name="Рисунок 3" descr="0_534af_78633338_XX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981075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0825" y="3860800"/>
            <a:ext cx="8066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Яскраво </a:t>
            </a:r>
            <a:r>
              <a:rPr lang="uk-UA" sz="5400" b="1" i="1" u="sng">
                <a:solidFill>
                  <a:srgbClr val="002060"/>
                </a:solidFill>
                <a:latin typeface="Book Antiqua" pitchFamily="18" charset="0"/>
              </a:rPr>
              <a:t>світить</a:t>
            </a:r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5400" b="1" i="1" u="sng">
                <a:solidFill>
                  <a:srgbClr val="002060"/>
                </a:solidFill>
                <a:latin typeface="Book Antiqua" pitchFamily="18" charset="0"/>
              </a:rPr>
              <a:t>сонце</a:t>
            </a:r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23850" y="5157788"/>
            <a:ext cx="84248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Голосно </a:t>
            </a:r>
            <a:r>
              <a:rPr lang="uk-UA" sz="5400" b="1" i="1" u="sng">
                <a:solidFill>
                  <a:srgbClr val="002060"/>
                </a:solidFill>
                <a:latin typeface="Book Antiqua" pitchFamily="18" charset="0"/>
              </a:rPr>
              <a:t>співають</a:t>
            </a:r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uk-UA" sz="5400" b="1" i="1" u="sng">
                <a:solidFill>
                  <a:srgbClr val="002060"/>
                </a:solidFill>
                <a:latin typeface="Book Antiqua" pitchFamily="18" charset="0"/>
              </a:rPr>
              <a:t>птахи</a:t>
            </a:r>
            <a:r>
              <a:rPr lang="uk-UA" sz="5400" b="1" i="1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03575" y="4797425"/>
            <a:ext cx="27368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32138" y="6165850"/>
            <a:ext cx="30956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"/>
          <p:cNvGrpSpPr>
            <a:grpSpLocks/>
          </p:cNvGrpSpPr>
          <p:nvPr/>
        </p:nvGrpSpPr>
        <p:grpSpPr bwMode="auto">
          <a:xfrm>
            <a:off x="1403350" y="549275"/>
            <a:ext cx="5557838" cy="1212850"/>
            <a:chOff x="1295380" y="1097335"/>
            <a:chExt cx="5558056" cy="1214057"/>
          </a:xfrm>
        </p:grpSpPr>
        <p:pic>
          <p:nvPicPr>
            <p:cNvPr id="3103" name="Рисунок 1" descr="48456091_1fbfff9a1c37 - копия (2)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-722994">
              <a:off x="1295380" y="1097335"/>
              <a:ext cx="1239884" cy="116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4" name="Рисунок 2" descr="023881228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39752" y="1196752"/>
              <a:ext cx="1368152" cy="111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5" name="Рисунок 3" descr="023881227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23928" y="1124744"/>
              <a:ext cx="1251059" cy="1065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6" name="Рисунок 4" descr="023881223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39038">
              <a:off x="5508104" y="1268760"/>
              <a:ext cx="1345332" cy="1042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5" name="Группа 13"/>
          <p:cNvGrpSpPr>
            <a:grpSpLocks/>
          </p:cNvGrpSpPr>
          <p:nvPr/>
        </p:nvGrpSpPr>
        <p:grpSpPr bwMode="auto">
          <a:xfrm>
            <a:off x="0" y="1628775"/>
            <a:ext cx="8321675" cy="1239838"/>
            <a:chOff x="0" y="2276872"/>
            <a:chExt cx="8321765" cy="1240208"/>
          </a:xfrm>
        </p:grpSpPr>
        <p:pic>
          <p:nvPicPr>
            <p:cNvPr id="3096" name="Рисунок 6" descr="79fa46d62937  - копия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2276872"/>
              <a:ext cx="1325219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Рисунок 7" descr="48456091_1fbfff9a1c37 - копия (2)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691680" y="2492896"/>
              <a:ext cx="1049920" cy="98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8" name="Рисунок 8" descr="351268357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71800" y="2564904"/>
              <a:ext cx="930399" cy="93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9" name="Рисунок 9" descr="023881220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51920" y="2564904"/>
              <a:ext cx="1020315" cy="874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0" name="Рисунок 10" descr="948181458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074964" y="2564904"/>
              <a:ext cx="793179" cy="805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1" name="Рисунок 11" descr="023881225.pn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940152" y="2564904"/>
              <a:ext cx="1296144" cy="93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02" name="Рисунок 12" descr="48456091_1fbfff9a1c37 - копия.pn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7308304" y="2420888"/>
              <a:ext cx="1013461" cy="1096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6" name="Группа 23"/>
          <p:cNvGrpSpPr>
            <a:grpSpLocks/>
          </p:cNvGrpSpPr>
          <p:nvPr/>
        </p:nvGrpSpPr>
        <p:grpSpPr bwMode="auto">
          <a:xfrm>
            <a:off x="900113" y="3068638"/>
            <a:ext cx="7034212" cy="1230312"/>
            <a:chOff x="827584" y="3140968"/>
            <a:chExt cx="7035080" cy="1230675"/>
          </a:xfrm>
        </p:grpSpPr>
        <p:pic>
          <p:nvPicPr>
            <p:cNvPr id="3083" name="Рисунок 14" descr="261432149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27584" y="3356992"/>
              <a:ext cx="802249" cy="93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Рисунок 15" descr="023881221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1763688" y="3356992"/>
              <a:ext cx="792088" cy="996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Рисунок 16" descr="023881215.png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2627784" y="3356992"/>
              <a:ext cx="980696" cy="92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Рисунок 17" descr="023881227.pn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635896" y="3284984"/>
              <a:ext cx="126824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Рисунок 18" descr="023881214.pn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788024" y="3356992"/>
              <a:ext cx="1202519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Рисунок 19" descr="023881227.png"/>
            <p:cNvPicPr>
              <a:picLocks noChangeAspect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5940152" y="3284984"/>
              <a:ext cx="126824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Рисунок 20" descr="48456091_1fbfff9a1c37 - копия (3).png"/>
            <p:cNvPicPr>
              <a:picLocks noChangeAspect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7380312" y="3212976"/>
              <a:ext cx="345951" cy="115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7596336" y="3140968"/>
              <a:ext cx="266328" cy="26632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srgbClr val="92D050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236296" y="3140968"/>
              <a:ext cx="266328" cy="266328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3077" name="Группа 29"/>
          <p:cNvGrpSpPr>
            <a:grpSpLocks/>
          </p:cNvGrpSpPr>
          <p:nvPr/>
        </p:nvGrpSpPr>
        <p:grpSpPr bwMode="auto">
          <a:xfrm>
            <a:off x="771525" y="4868863"/>
            <a:ext cx="6808788" cy="1219200"/>
            <a:chOff x="771858" y="4869160"/>
            <a:chExt cx="6809248" cy="1219052"/>
          </a:xfrm>
        </p:grpSpPr>
        <p:pic>
          <p:nvPicPr>
            <p:cNvPr id="3078" name="Рисунок 24" descr="48456091_1fbfff9a1c37 - копия (4).png"/>
            <p:cNvPicPr>
              <a:picLocks noChangeAspect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 rot="689455">
              <a:off x="771858" y="4884838"/>
              <a:ext cx="1709743" cy="105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Рисунок 25" descr="023881223.png"/>
            <p:cNvPicPr>
              <a:picLocks noChangeAspect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2627784" y="5139506"/>
              <a:ext cx="1224136" cy="94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Рисунок 26" descr="023881227.png"/>
            <p:cNvPicPr>
              <a:picLocks noChangeAspect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3898845" y="5013176"/>
              <a:ext cx="1226399" cy="104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Рисунок 27" descr="747632082.jpg"/>
            <p:cNvPicPr>
              <a:picLocks noChangeAspect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5292080" y="5013176"/>
              <a:ext cx="996702" cy="99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Рисунок 28" descr="862535562.jpg"/>
            <p:cNvPicPr>
              <a:picLocks noChangeAspect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 rot="-890829">
              <a:off x="6588224" y="4869160"/>
              <a:ext cx="992882" cy="1006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042988" y="2133600"/>
            <a:ext cx="66246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 i="1" u="sng">
                <a:solidFill>
                  <a:srgbClr val="002060"/>
                </a:solidFill>
                <a:latin typeface="Book Antiqua" pitchFamily="18" charset="0"/>
              </a:rPr>
              <a:t>Підмет</a:t>
            </a:r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 у реченні підкреслюємо однією рискою.</a:t>
            </a:r>
          </a:p>
          <a:p>
            <a:pPr algn="ctr"/>
            <a:r>
              <a:rPr lang="uk-UA" sz="4400" b="1" i="1" u="sng">
                <a:solidFill>
                  <a:srgbClr val="002060"/>
                </a:solidFill>
                <a:latin typeface="Book Antiqua" pitchFamily="18" charset="0"/>
              </a:rPr>
              <a:t>Присудок </a:t>
            </a:r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– двома.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08175" y="4941888"/>
            <a:ext cx="266382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01804" y="332656"/>
            <a:ext cx="813876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0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Вовчика:</a:t>
            </a:r>
          </a:p>
        </p:txBody>
      </p:sp>
      <p:pic>
        <p:nvPicPr>
          <p:cNvPr id="21509" name="Рисунок 6" descr="0_53500_29644b6a_XX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3429000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8548" name="Picture 4" descr="1238321989_0lik_ru_25d92fdaffb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51" name="Picture 7" descr="BonusDaisyBunc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5301208"/>
            <a:ext cx="3529440" cy="2070937"/>
          </a:xfrm>
          <a:prstGeom prst="rect">
            <a:avLst/>
          </a:prstGeom>
          <a:noFill/>
        </p:spPr>
      </p:pic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6228001" y="260668"/>
            <a:ext cx="2520000" cy="1152121"/>
          </a:xfrm>
          <a:prstGeom prst="cloudCallout">
            <a:avLst>
              <a:gd name="adj1" fmla="val 15426"/>
              <a:gd name="adj2" fmla="val 69972"/>
            </a:avLst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algn="ctr" defTabSz="449287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364914" y="404683"/>
            <a:ext cx="2418975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449287"/>
            <a:r>
              <a:rPr lang="uk-UA" sz="2000" b="1" i="1" dirty="0" err="1">
                <a:solidFill>
                  <a:srgbClr val="FF0000"/>
                </a:solidFill>
                <a:latin typeface="Calibri" pitchFamily="34" charset="0"/>
              </a:rPr>
              <a:t>Фізхвилинка</a:t>
            </a:r>
            <a:endParaRPr lang="uk-UA" sz="2000" b="1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defTabSz="449287"/>
            <a:r>
              <a:rPr lang="uk-UA" sz="2000" b="1" i="1" dirty="0" err="1">
                <a:solidFill>
                  <a:srgbClr val="FF0000"/>
                </a:solidFill>
                <a:latin typeface="Calibri" pitchFamily="34" charset="0"/>
              </a:rPr>
              <a:t>“Лісова</a:t>
            </a:r>
            <a:r>
              <a:rPr lang="uk-UA" sz="20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000" b="1" i="1" dirty="0" err="1">
                <a:solidFill>
                  <a:srgbClr val="FF0000"/>
                </a:solidFill>
                <a:latin typeface="Calibri" pitchFamily="34" charset="0"/>
              </a:rPr>
              <a:t>дискотека”</a:t>
            </a:r>
            <a:endParaRPr lang="ru-RU" sz="20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8554" name="Picture 10" descr=",,vv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0000" y="1988849"/>
            <a:ext cx="2563200" cy="3875446"/>
          </a:xfrm>
          <a:prstGeom prst="rect">
            <a:avLst/>
          </a:prstGeom>
          <a:noFill/>
        </p:spPr>
      </p:pic>
      <p:pic>
        <p:nvPicPr>
          <p:cNvPr id="11" name="Dетская студия - Зорепад - Дискотека (орг)(224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9572" name="Picture 4" descr="1238321989_0lik_ru_25d92fdaff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9573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09574" name="Picture 6" descr="Рисунок3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8560" y="3429000"/>
            <a:ext cx="3124800" cy="222215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0596" name="Picture 4" descr="1238321989_0lik_ru_25d92fdaff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0597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0598" name="Picture 6" descr="tigr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01" y="1988850"/>
            <a:ext cx="3113280" cy="373575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1620" name="Picture 4" descr="1238321989_0lik_ru_25d92fdaff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1621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1622" name="Picture 6" descr="Рисунок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2000" y="1988849"/>
            <a:ext cx="3951360" cy="395177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44" name="Picture 4" descr="1238321940_0lik_ru_3ec0f319028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45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2646" name="Picture 6" descr="dikie-zhivotnie-4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001" y="1844834"/>
            <a:ext cx="4386240" cy="3709829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3668" name="Picture 4" descr="1238321940_0lik_ru_3ec0f319028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3669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000" y="2060857"/>
            <a:ext cx="2561760" cy="3022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3671" name="Picture 7" descr="multyashki-106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40001" y="3717031"/>
            <a:ext cx="1638720" cy="2407933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4692" name="Picture 4" descr="1238321940_0lik_ru_3ec0f319028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4693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4694" name="Рисунок 4" descr="0edb3cb93b673c2fc19797aa1a55fb22[1]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0001" y="1772827"/>
            <a:ext cx="2265120" cy="36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5716" name="Picture 4" descr="1238321940_0lik_ru_3ec0f319028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5717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266" name="Picture 2" descr="C:\Documents and Settings\Кирилл\Рабочий стол\МАМА\зоопарк\1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8001" y="1556804"/>
            <a:ext cx="2779200" cy="453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6740" name="Picture 4" descr="1238321906_0lik_ru_e8fa9b3bf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41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6742" name="Рисунок 3" descr="llama_crazy_dancing_hc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000" y="1219808"/>
            <a:ext cx="4032000" cy="40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229600" cy="4464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Дружно візьмемось за руки,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І приступимо до науки.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Раз, два,три,чотири,п</a:t>
            </a:r>
            <a:r>
              <a:rPr lang="ru-RU" sz="4800" b="1" i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ять- 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i="1" smtClean="0">
                <a:latin typeface="Times New Roman" pitchFamily="18" charset="0"/>
                <a:cs typeface="Times New Roman" pitchFamily="18" charset="0"/>
              </a:rPr>
              <a:t>Хочемо все на світі знать.</a:t>
            </a:r>
            <a:r>
              <a:rPr lang="ru-RU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latin typeface="Times New Roman" pitchFamily="18" charset="0"/>
                <a:cs typeface="Times New Roman" pitchFamily="18" charset="0"/>
              </a:rPr>
            </a:b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7764" name="Picture 4" descr="1238321906_0lik_ru_e8fa9b3bf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7765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7766" name="Рисунок 1" descr="0494d2e5fafc103989c20820016b06dc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000" y="1556805"/>
            <a:ext cx="2787840" cy="38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8788" name="Picture 4" descr="1238321906_0lik_ru_e8fa9b3bf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789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8790" name="Рисунок 1" descr="136ad583385ffbf569bc0b02561d65b3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4001" y="1340782"/>
            <a:ext cx="2737440" cy="39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9812" name="Picture 4" descr="1238321906_0lik_ru_e8fa9b3bf9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9813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19814" name="Рисунок 1" descr="01759d513e45bd6b90d90bdbac2d416b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2001" y="1556804"/>
            <a:ext cx="3526560" cy="386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0836" name="Picture 4" descr="1238321835_0lik_ru_65ffff98b4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0837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0838" name="Picture 6" descr="jivotniea-129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000" y="1915401"/>
            <a:ext cx="2521440" cy="3717031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1860" name="Picture 4" descr="1238321835_0lik_ru_65ffff98b4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1861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1862" name="Рисунок 4" descr="ccea56b19e1753e1c2480ee024bc96d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8561" y="1412789"/>
            <a:ext cx="3402720" cy="36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884" name="Picture 4" descr="1238321835_0lik_ru_65ffff98b4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885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2886" name="Рисунок 3" descr="2178e4785f9527fd390c050e29e78bc9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2561" y="1844835"/>
            <a:ext cx="3725280" cy="372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3908" name="Picture 4" descr="1238321835_0lik_ru_65ffff98b4e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909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3910" name="Picture 13" descr="bbb5bb4d10d8289af4dae55a4c00fdf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0000" y="548698"/>
            <a:ext cx="4906080" cy="56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4932" name="Picture 4" descr="1238321933_0lik_ru_1a8ad9b45f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4933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4934" name="Рисунок 2" descr="109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01" y="1915401"/>
            <a:ext cx="2468160" cy="32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Рисунок 2" descr="109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2000" y="3284985"/>
            <a:ext cx="1928160" cy="25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5956" name="Picture 4" descr="1238321933_0lik_ru_1a8ad9b45f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5957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5958" name="Рисунок 2" descr="23037677_12850828_22737786_1f40cb506d368ad3d1d64462164570ac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001" y="1700820"/>
            <a:ext cx="2691360" cy="337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Рисунок 2" descr="23037677_12850828_22737786_1f40cb506d368ad3d1d64462164570ac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001" y="3140971"/>
            <a:ext cx="2000160" cy="250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6980" name="Picture 4" descr="1238321933_0lik_ru_1a8ad9b45ff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6981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6982" name="Рисунок 3" descr="b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2000" y="2420895"/>
            <a:ext cx="2268000" cy="25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Рисунок 3" descr="b1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000" y="3284986"/>
            <a:ext cx="1749600" cy="19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887"/>
          </a:xfrm>
        </p:spPr>
        <p:txBody>
          <a:bodyPr/>
          <a:lstStyle/>
          <a:p>
            <a:pPr>
              <a:defRPr/>
            </a:pPr>
            <a:r>
              <a:rPr lang="uk-UA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«Очікування»</a:t>
            </a:r>
            <a: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Що ви очікуєте від сьогоднішнього уроку?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КОЛА\шаблоны\Винни\1172569935_1172298802_photo37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3861048"/>
            <a:ext cx="1733550" cy="261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8004" name="Picture 4" descr="1238321963_0lik_ru_a7039f8698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8005" name="Picture 5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8006" name="Picture 6" descr="jivotniea-364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3440" y="2204872"/>
            <a:ext cx="2615040" cy="3375714"/>
          </a:xfrm>
          <a:prstGeom prst="rect">
            <a:avLst/>
          </a:prstGeom>
          <a:noFill/>
        </p:spPr>
      </p:pic>
      <p:pic>
        <p:nvPicPr>
          <p:cNvPr id="128007" name="Picture 7" descr="jivotniea-364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8000" y="2348887"/>
            <a:ext cx="2615040" cy="337571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114348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20" y="1604329"/>
            <a:ext cx="8225280" cy="452495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9028" name="Picture 4" descr="1238321963_0lik_ru_a7039f8698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9030" name="Picture 6" descr="BonusDaisyBun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001" y="5135580"/>
            <a:ext cx="3647520" cy="2348887"/>
          </a:xfrm>
          <a:prstGeom prst="rect">
            <a:avLst/>
          </a:prstGeom>
          <a:noFill/>
        </p:spPr>
      </p:pic>
      <p:pic>
        <p:nvPicPr>
          <p:cNvPr id="129031" name="Рисунок 3" descr="c8fc6a120ac3b6c86f8c40ab039e731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00" y="2276879"/>
            <a:ext cx="3553920" cy="372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Рисунок 2" descr="09b9bg498eeed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0001" y="1340782"/>
            <a:ext cx="3240000" cy="324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035" y="332656"/>
            <a:ext cx="575830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Гра від Ведмедика:</a:t>
            </a:r>
          </a:p>
        </p:txBody>
      </p:sp>
      <p:pic>
        <p:nvPicPr>
          <p:cNvPr id="23555" name="Рисунок 2" descr="0_534d1_1770f0e5_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91263" y="4005263"/>
            <a:ext cx="28527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23850" y="98107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 Antiqua" pitchFamily="18" charset="0"/>
              </a:rPr>
              <a:t>Ведмедик склав і записав речення, але допустив помилки. Переставте підмети так, щоб виправити ці помилки та запишіть правильно у зошит. 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419475" y="2349500"/>
            <a:ext cx="52562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навчає дітей.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шиє одяг.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лікує хворих.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готує їжу.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042988" y="2349500"/>
            <a:ext cx="23764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Кравець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258888" y="2997200"/>
            <a:ext cx="23764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Повар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755650" y="3716338"/>
            <a:ext cx="2736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Вчитель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476375" y="4365625"/>
            <a:ext cx="2374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Лікар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446" y="332656"/>
            <a:ext cx="617348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i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Завдання від Білочки:</a:t>
            </a:r>
          </a:p>
        </p:txBody>
      </p:sp>
      <p:pic>
        <p:nvPicPr>
          <p:cNvPr id="24579" name="Рисунок 2" descr="0_506f9_c8eac429_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3429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484438" y="981075"/>
            <a:ext cx="64087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 Antiqua" pitchFamily="18" charset="0"/>
              </a:rPr>
              <a:t>Білочка просить виписати із поданих скоромовок тільки підмет та присудок.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50825" y="2133600"/>
            <a:ext cx="864235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Пилив  Пилип поліна з лип.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Їла Марина малину.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Ворона проворонила вороненя.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Бурі бобри брід перебрели.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Летів горобець через хлівець.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Біжать стежини поміж ожини.</a:t>
            </a:r>
          </a:p>
          <a:p>
            <a:endParaRPr lang="uk-UA" sz="4000" b="1" i="1">
              <a:solidFill>
                <a:srgbClr val="002060"/>
              </a:solidFill>
              <a:latin typeface="Book Antiqua" pitchFamily="18" charset="0"/>
            </a:endParaRPr>
          </a:p>
          <a:p>
            <a:endParaRPr lang="uk-UA" sz="4000" b="1" i="1">
              <a:solidFill>
                <a:srgbClr val="002060"/>
              </a:solidFill>
              <a:latin typeface="Book Antiqua" pitchFamily="18" charset="0"/>
            </a:endParaRPr>
          </a:p>
          <a:p>
            <a:endParaRPr lang="uk-UA" sz="4000" b="1" i="1">
              <a:solidFill>
                <a:srgbClr val="002060"/>
              </a:solidFill>
              <a:latin typeface="Book Antiqua" pitchFamily="18" charset="0"/>
            </a:endParaRPr>
          </a:p>
          <a:p>
            <a:endParaRPr lang="uk-UA" sz="4000" b="1" i="1">
              <a:solidFill>
                <a:srgbClr val="002060"/>
              </a:solidFill>
              <a:latin typeface="Book Antiqua" pitchFamily="18" charset="0"/>
            </a:endParaRPr>
          </a:p>
          <a:p>
            <a:endParaRPr lang="uk-UA"/>
          </a:p>
        </p:txBody>
      </p:sp>
      <p:sp>
        <p:nvSpPr>
          <p:cNvPr id="9" name="Рамка 8"/>
          <p:cNvSpPr/>
          <p:nvPr/>
        </p:nvSpPr>
        <p:spPr>
          <a:xfrm>
            <a:off x="250825" y="2133600"/>
            <a:ext cx="3816350" cy="719138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250825" y="2781300"/>
            <a:ext cx="3241675" cy="719138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250825" y="3500438"/>
            <a:ext cx="5761038" cy="720725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1547813" y="4221163"/>
            <a:ext cx="1800225" cy="720725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500563" y="4221163"/>
            <a:ext cx="2808287" cy="720725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250825" y="4797425"/>
            <a:ext cx="4249738" cy="719138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23850" y="5516563"/>
            <a:ext cx="4679950" cy="720725"/>
          </a:xfrm>
          <a:prstGeom prst="frame">
            <a:avLst>
              <a:gd name="adj1" fmla="val 9365"/>
            </a:avLst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418" y="332656"/>
            <a:ext cx="49215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Їжачка:</a:t>
            </a:r>
          </a:p>
        </p:txBody>
      </p:sp>
      <p:pic>
        <p:nvPicPr>
          <p:cNvPr id="25603" name="Рисунок 2" descr="0_5a2d5_8105878c_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1450"/>
            <a:ext cx="18716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79388" y="2276475"/>
            <a:ext cx="8569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800" b="1" i="1">
                <a:solidFill>
                  <a:srgbClr val="C00000"/>
                </a:solidFill>
                <a:latin typeface="Book Antiqua" pitchFamily="18" charset="0"/>
              </a:rPr>
              <a:t>Підмет і присудок – </a:t>
            </a:r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головні члени речення</a:t>
            </a:r>
            <a:r>
              <a:rPr lang="uk-UA" sz="3600" b="1" i="1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Всі інші слова у реченні – </a:t>
            </a:r>
            <a:r>
              <a:rPr lang="uk-UA" sz="4800" b="1" i="1">
                <a:solidFill>
                  <a:srgbClr val="C00000"/>
                </a:solidFill>
                <a:latin typeface="Book Antiqua" pitchFamily="18" charset="0"/>
              </a:rPr>
              <a:t>другорядні члени речення</a:t>
            </a:r>
            <a:r>
              <a:rPr lang="uk-UA" sz="4800" b="1" i="1">
                <a:solidFill>
                  <a:srgbClr val="002060"/>
                </a:solidFill>
                <a:latin typeface="Book Antiqua" pitchFamily="18" charset="0"/>
              </a:rPr>
              <a:t>.</a:t>
            </a:r>
            <a:endParaRPr lang="uk-UA" sz="2400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767" y="332656"/>
            <a:ext cx="58288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Правило від Ведмедика:</a:t>
            </a:r>
          </a:p>
        </p:txBody>
      </p:sp>
      <p:pic>
        <p:nvPicPr>
          <p:cNvPr id="26627" name="Рисунок 2" descr="0_50754_91c8cf47_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5725" y="4292600"/>
            <a:ext cx="270827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50825" y="1412875"/>
            <a:ext cx="70580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5400" b="1" i="1">
                <a:solidFill>
                  <a:srgbClr val="C00000"/>
                </a:solidFill>
                <a:latin typeface="Book Antiqua" pitchFamily="18" charset="0"/>
              </a:rPr>
              <a:t>Зв’язок між словами в реченні можна встановити за допомогою питань.</a:t>
            </a:r>
            <a:endParaRPr lang="uk-UA" sz="2000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5878" y="332656"/>
            <a:ext cx="507061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Завдання від Жабки:</a:t>
            </a:r>
          </a:p>
        </p:txBody>
      </p:sp>
      <p:pic>
        <p:nvPicPr>
          <p:cNvPr id="27651" name="Рисунок 2" descr="52ba5be115fc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913"/>
            <a:ext cx="21605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268538" y="981075"/>
            <a:ext cx="6119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Book Antiqua" pitchFamily="18" charset="0"/>
              </a:rPr>
              <a:t>Доповніть прості речення другорядними членами речення за зразком.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568952" cy="1940957"/>
          </a:xfrm>
          <a:prstGeom prst="roundRect">
            <a:avLst/>
          </a:prstGeom>
          <a:ln>
            <a:solidFill>
              <a:srgbClr val="CC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3600" b="1" dirty="0">
                <a:ln>
                  <a:solidFill>
                    <a:srgbClr val="CC0066"/>
                  </a:solidFill>
                </a:ln>
                <a:solidFill>
                  <a:srgbClr val="002060"/>
                </a:solidFill>
                <a:latin typeface="Book Antiqua" pitchFamily="18" charset="0"/>
              </a:rPr>
              <a:t>Зразок</a:t>
            </a:r>
            <a:r>
              <a:rPr lang="uk-UA" sz="3600" b="1" dirty="0">
                <a:solidFill>
                  <a:srgbClr val="002060"/>
                </a:solidFill>
                <a:latin typeface="Book Antiqua" pitchFamily="18" charset="0"/>
              </a:rPr>
              <a:t>. </a:t>
            </a:r>
            <a:r>
              <a:rPr lang="uk-UA" sz="3600" b="1" i="1" dirty="0">
                <a:solidFill>
                  <a:srgbClr val="002060"/>
                </a:solidFill>
                <a:latin typeface="Book Antiqua" pitchFamily="18" charset="0"/>
              </a:rPr>
              <a:t>Учні читають.</a:t>
            </a:r>
          </a:p>
          <a:p>
            <a:pPr>
              <a:defRPr/>
            </a:pPr>
            <a:r>
              <a:rPr lang="uk-UA" sz="3600" b="1" i="1" dirty="0">
                <a:solidFill>
                  <a:srgbClr val="002060"/>
                </a:solidFill>
                <a:latin typeface="Book Antiqua" pitchFamily="18" charset="0"/>
              </a:rPr>
              <a:t>Уважні учні читають цікаву книжку.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95288" y="4437063"/>
            <a:ext cx="5905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Зайчик стрибає.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Настала осінь.</a:t>
            </a:r>
          </a:p>
          <a:p>
            <a:r>
              <a:rPr lang="uk-UA" sz="4400" b="1" i="1">
                <a:solidFill>
                  <a:srgbClr val="002060"/>
                </a:solidFill>
                <a:latin typeface="Book Antiqua" pitchFamily="18" charset="0"/>
              </a:rPr>
              <a:t>Росте гриб.</a:t>
            </a:r>
          </a:p>
          <a:p>
            <a:endParaRPr lang="uk-UA" sz="4400" b="1" i="1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r>
              <a:rPr lang="uk-UA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Вузлик на пам</a:t>
            </a:r>
            <a:r>
              <a:rPr lang="ru-RU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ять</a:t>
            </a:r>
            <a:r>
              <a:rPr lang="ru-RU" smtClean="0"/>
              <a:t/>
            </a:r>
            <a:br>
              <a:rPr lang="ru-RU" smtClean="0"/>
            </a:b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Про кого? І що? Йде мова –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Підмет</a:t>
            </a: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 називає слово.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«Що зробити? Що робив?»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–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smtClean="0">
                <a:latin typeface="Times New Roman" pitchFamily="18" charset="0"/>
                <a:cs typeface="Times New Roman" pitchFamily="18" charset="0"/>
              </a:rPr>
              <a:t>Присудок </a:t>
            </a: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це говорив.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Головними ми є в реченні,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І порядок забезпечений.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5761038"/>
          </a:xfrm>
        </p:spPr>
        <p:txBody>
          <a:bodyPr/>
          <a:lstStyle/>
          <a:p>
            <a:pPr>
              <a:defRPr/>
            </a:pPr>
            <a:r>
              <a:rPr lang="uk-UA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Домашнє завдання</a:t>
            </a:r>
            <a:br>
              <a:rPr lang="uk-UA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53, правила вивчити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група 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вправа 110</a:t>
            </a:r>
            <a:b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група </a:t>
            </a:r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скласти текст про героїв нашого уроку, визначити головні слова у реченнях.</a:t>
            </a:r>
            <a:r>
              <a:rPr lang="ru-RU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9"/>
          <p:cNvGrpSpPr>
            <a:grpSpLocks/>
          </p:cNvGrpSpPr>
          <p:nvPr/>
        </p:nvGrpSpPr>
        <p:grpSpPr bwMode="auto">
          <a:xfrm>
            <a:off x="468313" y="1773238"/>
            <a:ext cx="8078787" cy="1339850"/>
            <a:chOff x="467544" y="1772816"/>
            <a:chExt cx="8079853" cy="1340768"/>
          </a:xfrm>
        </p:grpSpPr>
        <p:pic>
          <p:nvPicPr>
            <p:cNvPr id="30729" name="Рисунок 1" descr="023881225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7544" y="1844824"/>
              <a:ext cx="1020906" cy="108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Рисунок 3" descr="261432149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71800" y="1844824"/>
              <a:ext cx="936104" cy="109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Рисунок 4" descr="023881227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07904" y="1772816"/>
              <a:ext cx="1437341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Рисунок 5" descr="367379459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076056" y="1772816"/>
              <a:ext cx="167059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3" name="Рисунок 6" descr="023881227.pn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75656" y="1772816"/>
              <a:ext cx="135279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Рисунок 7" descr="780792042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444208" y="1772816"/>
              <a:ext cx="1004317" cy="133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5" name="Рисунок 8" descr="023881221.pn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596336" y="1916832"/>
              <a:ext cx="951061" cy="119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3" name="Рисунок 12" descr="35126b8bc2135f19cc605ec22bf9c868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8175" y="3716338"/>
            <a:ext cx="143986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3" descr="81f1d28b2566711812299d37f9aed751.gif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575" y="4365625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4" descr="8748ac315a9f57fc71e0b8c17f13e1ca.gif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27538" y="2924175"/>
            <a:ext cx="18843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15" descr="750d794075efc5b4aab0318dcab6290a.g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156325" y="3500438"/>
            <a:ext cx="1628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16" descr="afce5e0de03689563e5a527bd739a405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4213" y="3213100"/>
            <a:ext cx="1143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17" descr="tn_photo.gif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812088" y="4365625"/>
            <a:ext cx="11382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4090987"/>
          </a:xfrm>
        </p:spPr>
        <p:txBody>
          <a:bodyPr/>
          <a:lstStyle/>
          <a:p>
            <a:pPr>
              <a:defRPr/>
            </a:pPr>
            <a:r>
              <a:rPr lang="uk-UA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Перевіримо домашнє завдання</a:t>
            </a:r>
            <a: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56992"/>
            <a:ext cx="2468160" cy="32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Каліграфічна хвилинка</a:t>
            </a:r>
            <a:endParaRPr lang="ru-RU" sz="54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2205038"/>
            <a:ext cx="91440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uk-UA" sz="4800" b="1">
                <a:latin typeface="Times New Roman" pitchFamily="18" charset="0"/>
                <a:cs typeface="Times New Roman" pitchFamily="18" charset="0"/>
              </a:rPr>
              <a:t>_алювали _авпенята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4800" b="1">
                <a:latin typeface="Times New Roman" pitchFamily="18" charset="0"/>
                <a:cs typeface="Times New Roman" pitchFamily="18" charset="0"/>
              </a:rPr>
              <a:t>_авпу - _аму, _авпу – тата,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4800" b="1">
                <a:latin typeface="Times New Roman" pitchFamily="18" charset="0"/>
                <a:cs typeface="Times New Roman" pitchFamily="18" charset="0"/>
              </a:rPr>
              <a:t>_алювали _альву – квітку</a:t>
            </a:r>
            <a:br>
              <a:rPr lang="uk-UA" sz="4800" b="1">
                <a:latin typeface="Times New Roman" pitchFamily="18" charset="0"/>
                <a:cs typeface="Times New Roman" pitchFamily="18" charset="0"/>
              </a:rPr>
            </a:br>
            <a:r>
              <a:rPr lang="uk-UA" sz="4800" b="1">
                <a:latin typeface="Times New Roman" pitchFamily="18" charset="0"/>
                <a:cs typeface="Times New Roman" pitchFamily="18" charset="0"/>
              </a:rPr>
              <a:t>Будуть малярами дітки.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Каліграфічна хвилинка</a:t>
            </a:r>
            <a:endParaRPr lang="ru-RU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0" y="1700213"/>
            <a:ext cx="91440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uk-UA" sz="4000" b="1" i="1"/>
              <a:t>М М М м мМм ма мл  ме  ми  ом дм</a:t>
            </a:r>
            <a:endParaRPr lang="ru-RU" sz="4000"/>
          </a:p>
          <a:p>
            <a:pPr algn="ctr">
              <a:lnSpc>
                <a:spcPct val="150000"/>
              </a:lnSpc>
            </a:pPr>
            <a:r>
              <a:rPr lang="uk-UA" sz="4400" b="1" i="1"/>
              <a:t>Все минеться, одна правда останеться.</a:t>
            </a:r>
            <a:endParaRPr lang="ru-RU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sz="5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Словниковий диктант</a:t>
            </a:r>
            <a:endParaRPr lang="ru-RU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Кирилл\Рабочий стол\МАМА\зоопарк\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15816" y="1988840"/>
            <a:ext cx="2779200" cy="453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C:\Users\Дом\Desktop\111\фон\285b064073a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3" descr="C:\Users\Дом\Desktop\111\1ee71b28f06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5357813"/>
            <a:ext cx="9286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63" y="1214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</a:t>
            </a:r>
            <a:r>
              <a:rPr lang="uk-UA" sz="115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uk-UA" sz="115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рвоний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4714875" y="928688"/>
            <a:ext cx="428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8800">
                <a:latin typeface="Calibri" pitchFamily="34" charset="0"/>
              </a:rPr>
              <a:t>̒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3643314"/>
            <a:ext cx="3262336" cy="2446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9" name="Picture 3" descr="C:\Users\Дом\Desktop\111\фрукти\j56918_126295578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50" y="3357563"/>
            <a:ext cx="29289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395</Words>
  <Application>Microsoft Office PowerPoint</Application>
  <PresentationFormat>Экран (4:3)</PresentationFormat>
  <Paragraphs>85</Paragraphs>
  <Slides>49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Оформление по умолчанию</vt:lpstr>
      <vt:lpstr>Урок української мови</vt:lpstr>
      <vt:lpstr>Слайд 2</vt:lpstr>
      <vt:lpstr>Дружно візьмемось за руки, І приступимо до науки. Раз, два,три,чотири,п’ять-  Хочемо все на світі знать. </vt:lpstr>
      <vt:lpstr>Вправа «Очікування»  -  Що ви очікуєте від сьогоднішнього уроку? </vt:lpstr>
      <vt:lpstr>Перевіримо домашнє завдання </vt:lpstr>
      <vt:lpstr>Каліграфічна хвилинка</vt:lpstr>
      <vt:lpstr>Каліграфічна хвилинка</vt:lpstr>
      <vt:lpstr>Словниковий диктант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Попрацюємо з підручником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Вузлик на пам’ять Про кого? І що? Йде мова – Підмет називає слово. «Що зробити? Що робив?» – Присудок це говорив. Головними ми є в реченні, І порядок забезпечений. </vt:lpstr>
      <vt:lpstr>Домашнє завдання С. 53, правила вивчити 1 група - вправа 110 2 група – скласти текст про героїв нашого уроку, визначити головні слова у реченнях. </vt:lpstr>
      <vt:lpstr>Слайд 49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DNA7 X86</cp:lastModifiedBy>
  <cp:revision>46</cp:revision>
  <dcterms:created xsi:type="dcterms:W3CDTF">2011-04-06T17:38:47Z</dcterms:created>
  <dcterms:modified xsi:type="dcterms:W3CDTF">2014-02-05T20:17:37Z</dcterms:modified>
</cp:coreProperties>
</file>