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89" r:id="rId9"/>
    <p:sldId id="292" r:id="rId10"/>
    <p:sldId id="293" r:id="rId11"/>
    <p:sldId id="290" r:id="rId12"/>
    <p:sldId id="263" r:id="rId13"/>
    <p:sldId id="294" r:id="rId14"/>
    <p:sldId id="272" r:id="rId15"/>
    <p:sldId id="271" r:id="rId16"/>
    <p:sldId id="265" r:id="rId17"/>
    <p:sldId id="280" r:id="rId18"/>
    <p:sldId id="299" r:id="rId19"/>
    <p:sldId id="300" r:id="rId20"/>
    <p:sldId id="301" r:id="rId21"/>
    <p:sldId id="303" r:id="rId22"/>
    <p:sldId id="307" r:id="rId23"/>
    <p:sldId id="308" r:id="rId24"/>
    <p:sldId id="310" r:id="rId25"/>
    <p:sldId id="311" r:id="rId26"/>
    <p:sldId id="312" r:id="rId27"/>
    <p:sldId id="313" r:id="rId28"/>
    <p:sldId id="266" r:id="rId29"/>
    <p:sldId id="295" r:id="rId30"/>
    <p:sldId id="296" r:id="rId31"/>
    <p:sldId id="281" r:id="rId32"/>
    <p:sldId id="269" r:id="rId33"/>
    <p:sldId id="298" r:id="rId34"/>
    <p:sldId id="282" r:id="rId35"/>
    <p:sldId id="288" r:id="rId36"/>
    <p:sldId id="277" r:id="rId37"/>
    <p:sldId id="287" r:id="rId38"/>
    <p:sldId id="283" r:id="rId39"/>
    <p:sldId id="284" r:id="rId40"/>
    <p:sldId id="285" r:id="rId41"/>
    <p:sldId id="279" r:id="rId42"/>
    <p:sldId id="297" r:id="rId43"/>
  </p:sldIdLst>
  <p:sldSz cx="9144000" cy="6858000" type="screen4x3"/>
  <p:notesSz cx="6858000" cy="99456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660066"/>
    <a:srgbClr val="C0C0C0"/>
    <a:srgbClr val="808000"/>
    <a:srgbClr val="006600"/>
    <a:srgbClr val="993300"/>
    <a:srgbClr val="FFCC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598A-349D-438A-840C-564AA5F852F7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5533F-2893-44A8-8300-C0005BC95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C55F8D-DE23-4F28-866C-7F3ABB81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55F8D-DE23-4F28-866C-7F3ABB8197B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A3D5-926C-43A8-B810-3C6642291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FF68-310F-4EC0-B337-2BFA25FF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6D14-D665-45CF-A114-ADC44F7B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F14C-0EC5-4572-9742-6F4ED60E1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BC6B-ADBF-4977-A497-047E0FB0C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82D5-D530-4139-A513-BB6F41352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58B2-83E5-45BF-9B5F-6B0EF16D0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AD40-8785-4A17-8354-228D8722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439A-7B29-4F81-9936-ADF4EC81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C551-ECB4-4356-BD42-952E30E8A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9090-EC18-44EC-B263-F10E684F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5AEC8F-6CA7-47FE-B8C3-0F43D2F49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4;&#1050;&#1054;&#1051;&#1040;\&#1087;&#1077;&#1089;&#1085;&#1080;\21782136-b4146c3014e3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79388" y="476250"/>
            <a:ext cx="8785225" cy="1439863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Засвоєння таблиці ділення на 8</a:t>
            </a:r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5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2781300"/>
            <a:ext cx="4876800" cy="375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A3D5-926C-43A8-B810-3C664229134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00FF"/>
                </a:solidFill>
              </a:rPr>
              <a:t>Перевіримо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536" y="1093386"/>
            <a:ext cx="8424936" cy="52629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Василька і Олеся йшли на озеро. По дорозі назустріч їм йшли Наталка і Ірина, а потім ще три однокласники. Скільки дітей йшло на озеро? 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дівчини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вербі росло 5 груш ,а на яблуні 17 яблук. Скільки фруктів росло на двох деревах? 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17яблук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ослик ніс І0кг цукру, а другий ослик ніс 10кг вати. У кого вантаж важчий?(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однакові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Одне яйце  вариться 8 хв. За скільки хвилин зваряться п’ять яєць?(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8хвилин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Кінь з вершником пробіг 4 км. Скільки кілометрів пробіг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вершник?(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4км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83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Чотири мишки гризли скоринку сиру. Підкралася кішка і схопила одну мишку. Скільки мишок продовжували гризти скоринку сиру?(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0AD40-8785-4A17-8354-228D8722AB1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3142403_1190984718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5349875" cy="1325563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chemeClr val="bg1"/>
                </a:solidFill>
              </a:rPr>
              <a:t>Порівняй </a:t>
            </a:r>
            <a:endParaRPr lang="ru-RU" sz="6000" b="1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660066"/>
                </a:solidFill>
              </a:rPr>
              <a:t>Любі третьокласники !</a:t>
            </a:r>
            <a:endParaRPr lang="ru-RU" b="1" dirty="0" smtClean="0">
              <a:solidFill>
                <a:srgbClr val="660066"/>
              </a:solidFill>
            </a:endParaRPr>
          </a:p>
        </p:txBody>
      </p:sp>
      <p:sp>
        <p:nvSpPr>
          <p:cNvPr id="10243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3600" smtClean="0"/>
              <a:t>Я, Королева Математика, запрошую вас до Країни Знань 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smtClean="0"/>
              <a:t>    Найкращим учням я відкрию свою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smtClean="0"/>
              <a:t>таємницю, яка допоможе у навчанні.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smtClean="0"/>
              <a:t>   Щоб потрапити до Палацу мудрості , треба виконати мої завдання.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smtClean="0"/>
              <a:t>Успіхів вам !</a:t>
            </a:r>
            <a:endParaRPr lang="ru-RU" sz="36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442315_add_13859_886_artfile_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569325" cy="642778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439A-7B29-4F81-9936-ADF4EC81AC3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00FF"/>
                </a:solidFill>
              </a:rPr>
              <a:t> </a:t>
            </a:r>
            <a:r>
              <a:rPr lang="uk-UA" sz="6000" b="1" smtClean="0">
                <a:solidFill>
                  <a:srgbClr val="0000FF"/>
                </a:solidFill>
              </a:rPr>
              <a:t>Пан Всезнайкін</a:t>
            </a:r>
            <a:endParaRPr lang="ru-RU" sz="6000" b="1" smtClean="0">
              <a:solidFill>
                <a:srgbClr val="0000FF"/>
              </a:solidFill>
            </a:endParaRPr>
          </a:p>
        </p:txBody>
      </p:sp>
      <p:pic>
        <p:nvPicPr>
          <p:cNvPr id="11267" name="Picture 4" descr="i (3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700213"/>
            <a:ext cx="4464050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</a:rPr>
              <a:t>Знайди помилку</a:t>
            </a:r>
            <a:endParaRPr lang="ru-RU" sz="6000" b="1" smtClean="0">
              <a:solidFill>
                <a:srgbClr val="0000FF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11188" y="2060575"/>
            <a:ext cx="76327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6000"/>
              <a:t>36 - 16 : 8 = 38</a:t>
            </a:r>
            <a:endParaRPr lang="ru-RU" sz="60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11188" y="2060575"/>
            <a:ext cx="77057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6000"/>
              <a:t>36 – 16 : 8 = 34</a:t>
            </a:r>
            <a:endParaRPr lang="ru-RU" sz="600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9750" y="3357563"/>
            <a:ext cx="78486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6000"/>
              <a:t>64 + 32 : 8 = 68</a:t>
            </a:r>
            <a:endParaRPr lang="ru-RU" sz="60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84213" y="4581525"/>
            <a:ext cx="770413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6000"/>
              <a:t>33 – 24 + 72 : 8 = 0</a:t>
            </a:r>
            <a:endParaRPr lang="ru-RU" sz="6000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539750" y="4581525"/>
            <a:ext cx="792003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6000"/>
              <a:t>33 – 24 + 72 : 8 = 18</a:t>
            </a:r>
            <a:endParaRPr lang="ru-RU" sz="60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</a:rPr>
              <a:t>Приклади </a:t>
            </a:r>
            <a:r>
              <a:rPr lang="uk-UA" b="1" smtClean="0">
                <a:solidFill>
                  <a:srgbClr val="0000FF"/>
                </a:solidFill>
              </a:rPr>
              <a:t> </a:t>
            </a: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6600" smtClean="0"/>
              <a:t>8   2 – 8 : 2 = 12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6600" smtClean="0"/>
              <a:t>56 : 8 + 64 : 8 =15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6600" smtClean="0"/>
              <a:t>48 : 8 + 24 : 8 = 9</a:t>
            </a:r>
            <a:endParaRPr lang="ru-RU" sz="6600" smtClean="0"/>
          </a:p>
        </p:txBody>
      </p:sp>
      <p:pic>
        <p:nvPicPr>
          <p:cNvPr id="13316" name="Picture 5" descr="i (8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700213"/>
            <a:ext cx="8810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i (8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852738"/>
            <a:ext cx="9445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i (8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4149725"/>
            <a:ext cx="94773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187450" y="2205038"/>
            <a:ext cx="144463" cy="144462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0000"/>
                </a:solidFill>
              </a:rPr>
              <a:t>Слухай !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1608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smtClean="0"/>
              <a:t>Це </a:t>
            </a:r>
            <a:r>
              <a:rPr lang="uk-UA" sz="4400" b="1" smtClean="0"/>
              <a:t>перше слово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з таємниці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Королеви Математики</a:t>
            </a:r>
            <a:endParaRPr lang="ru-RU" sz="4400" b="1" smtClean="0"/>
          </a:p>
        </p:txBody>
      </p:sp>
      <p:pic>
        <p:nvPicPr>
          <p:cNvPr id="14340" name="Picture 5" descr="i (8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3933825"/>
            <a:ext cx="26939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4ц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51205" name="Picture 5" descr="11465458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1844675"/>
            <a:ext cx="3333750" cy="3457575"/>
          </a:xfrm>
          <a:prstGeom prst="rect">
            <a:avLst/>
          </a:prstGeom>
          <a:noFill/>
        </p:spPr>
      </p:pic>
      <p:pic>
        <p:nvPicPr>
          <p:cNvPr id="51206" name="Picture 6" descr="pchel1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</p:spPr>
      </p:pic>
      <p:pic>
        <p:nvPicPr>
          <p:cNvPr id="51207" name="Picture 7" descr="pchel1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2205038"/>
            <a:ext cx="1905000" cy="1905000"/>
          </a:xfrm>
          <a:prstGeom prst="rect">
            <a:avLst/>
          </a:prstGeom>
          <a:noFill/>
        </p:spPr>
      </p:pic>
      <p:pic>
        <p:nvPicPr>
          <p:cNvPr id="51208" name="Picture 8" descr="pchel1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492375"/>
            <a:ext cx="1905000" cy="1905000"/>
          </a:xfrm>
          <a:prstGeom prst="rect">
            <a:avLst/>
          </a:prstGeom>
          <a:noFill/>
        </p:spPr>
      </p:pic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684213" y="188913"/>
            <a:ext cx="4103687" cy="2160587"/>
          </a:xfrm>
          <a:prstGeom prst="cloudCallout">
            <a:avLst>
              <a:gd name="adj1" fmla="val 11046"/>
              <a:gd name="adj2" fmla="val 1385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258888" y="725488"/>
            <a:ext cx="3025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 dirty="0" err="1">
                <a:latin typeface="Calibri" pitchFamily="34" charset="0"/>
              </a:rPr>
              <a:t>Фізпауза</a:t>
            </a:r>
            <a:endParaRPr lang="uk-UA" sz="2800" b="1" dirty="0">
              <a:latin typeface="Calibri" pitchFamily="34" charset="0"/>
            </a:endParaRPr>
          </a:p>
          <a:p>
            <a:pPr algn="ctr"/>
            <a:r>
              <a:rPr lang="uk-UA" sz="2800" b="1" dirty="0" err="1">
                <a:latin typeface="Calibri" pitchFamily="34" charset="0"/>
              </a:rPr>
              <a:t>“Бджілка”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6" name="21782136-b4146c3014e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A3D5-926C-43A8-B810-3C664229134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ри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52229" name="Picture 5" descr="ec34f03c017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43150"/>
            <a:ext cx="4238625" cy="4514850"/>
          </a:xfrm>
          <a:prstGeom prst="rect">
            <a:avLst/>
          </a:prstGeom>
          <a:noFill/>
        </p:spPr>
      </p:pic>
      <p:pic>
        <p:nvPicPr>
          <p:cNvPr id="52230" name="Picture 6" descr="1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284538"/>
            <a:ext cx="1868487" cy="1785937"/>
          </a:xfrm>
          <a:prstGeom prst="rect">
            <a:avLst/>
          </a:prstGeom>
          <a:noFill/>
        </p:spPr>
      </p:pic>
      <p:pic>
        <p:nvPicPr>
          <p:cNvPr id="52231" name="Picture 7" descr="1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2781300"/>
            <a:ext cx="1868487" cy="178593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115bef0d37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7200" b="1" smtClean="0">
                <a:solidFill>
                  <a:srgbClr val="0000FF"/>
                </a:solidFill>
              </a:rPr>
              <a:t>Країна знань</a:t>
            </a:r>
            <a:endParaRPr lang="ru-RU" sz="7200" b="1" smtClean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ри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53253" name="Picture 5" descr="2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205038"/>
            <a:ext cx="2947987" cy="2947987"/>
          </a:xfrm>
          <a:prstGeom prst="rect">
            <a:avLst/>
          </a:prstGeom>
          <a:noFill/>
        </p:spPr>
      </p:pic>
      <p:pic>
        <p:nvPicPr>
          <p:cNvPr id="53254" name="Picture 6" descr="2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2060575"/>
            <a:ext cx="2516188" cy="251618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ри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55301" name="Picture 5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3573463"/>
            <a:ext cx="1462088" cy="1897062"/>
          </a:xfrm>
          <a:prstGeom prst="rect">
            <a:avLst/>
          </a:prstGeom>
          <a:noFill/>
        </p:spPr>
      </p:pic>
      <p:pic>
        <p:nvPicPr>
          <p:cNvPr id="55302" name="Picture 6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2950" y="1052513"/>
            <a:ext cx="833438" cy="1081087"/>
          </a:xfrm>
          <a:prstGeom prst="rect">
            <a:avLst/>
          </a:prstGeom>
          <a:noFill/>
        </p:spPr>
      </p:pic>
      <p:pic>
        <p:nvPicPr>
          <p:cNvPr id="55303" name="Picture 7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5650" y="3429000"/>
            <a:ext cx="2017713" cy="2617788"/>
          </a:xfrm>
          <a:prstGeom prst="rect">
            <a:avLst/>
          </a:prstGeom>
          <a:noFill/>
        </p:spPr>
      </p:pic>
      <p:pic>
        <p:nvPicPr>
          <p:cNvPr id="55304" name="Picture 8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5425" y="3500438"/>
            <a:ext cx="1906588" cy="2473325"/>
          </a:xfrm>
          <a:prstGeom prst="rect">
            <a:avLst/>
          </a:prstGeom>
          <a:noFill/>
        </p:spPr>
      </p:pic>
      <p:pic>
        <p:nvPicPr>
          <p:cNvPr id="55305" name="Picture 9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268413"/>
            <a:ext cx="1128712" cy="1465262"/>
          </a:xfrm>
          <a:prstGeom prst="rect">
            <a:avLst/>
          </a:prstGeom>
          <a:noFill/>
        </p:spPr>
      </p:pic>
      <p:pic>
        <p:nvPicPr>
          <p:cNvPr id="55306" name="Picture 10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628775"/>
            <a:ext cx="1128712" cy="1465263"/>
          </a:xfrm>
          <a:prstGeom prst="rect">
            <a:avLst/>
          </a:prstGeom>
          <a:noFill/>
        </p:spPr>
      </p:pic>
      <p:pic>
        <p:nvPicPr>
          <p:cNvPr id="55307" name="Picture 11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1773238"/>
            <a:ext cx="1128712" cy="146526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7" name="Picture 5" descr="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357563"/>
            <a:ext cx="2695575" cy="3095625"/>
          </a:xfrm>
          <a:prstGeom prst="rect">
            <a:avLst/>
          </a:prstGeom>
          <a:noFill/>
        </p:spPr>
      </p:pic>
      <p:pic>
        <p:nvPicPr>
          <p:cNvPr id="59398" name="Picture 6" descr="33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1844675"/>
            <a:ext cx="1000125" cy="1143000"/>
          </a:xfrm>
          <a:prstGeom prst="rect">
            <a:avLst/>
          </a:prstGeom>
          <a:noFill/>
        </p:spPr>
      </p:pic>
      <p:pic>
        <p:nvPicPr>
          <p:cNvPr id="59399" name="Picture 7" descr="333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573463"/>
            <a:ext cx="1882775" cy="2151062"/>
          </a:xfrm>
          <a:prstGeom prst="rect">
            <a:avLst/>
          </a:prstGeom>
          <a:noFill/>
        </p:spPr>
      </p:pic>
      <p:pic>
        <p:nvPicPr>
          <p:cNvPr id="59400" name="Picture 8" descr="333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8250" y="1628775"/>
            <a:ext cx="1630363" cy="1863725"/>
          </a:xfrm>
          <a:prstGeom prst="rect">
            <a:avLst/>
          </a:prstGeom>
          <a:noFill/>
        </p:spPr>
      </p:pic>
      <p:pic>
        <p:nvPicPr>
          <p:cNvPr id="59401" name="Picture 9" descr="333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93938" y="692150"/>
            <a:ext cx="685800" cy="784225"/>
          </a:xfrm>
          <a:prstGeom prst="rect">
            <a:avLst/>
          </a:prstGeom>
          <a:noFill/>
        </p:spPr>
      </p:pic>
      <p:pic>
        <p:nvPicPr>
          <p:cNvPr id="59402" name="Picture 10" descr="333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860800"/>
            <a:ext cx="1817688" cy="2078038"/>
          </a:xfrm>
          <a:prstGeom prst="rect">
            <a:avLst/>
          </a:prstGeom>
          <a:noFill/>
        </p:spPr>
      </p:pic>
      <p:pic>
        <p:nvPicPr>
          <p:cNvPr id="59403" name="Picture 11" descr="333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692150"/>
            <a:ext cx="371475" cy="42545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21" name="Picture 5" descr="pchel0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493963"/>
            <a:ext cx="2886075" cy="288607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2469" name="Picture 5" descr="Рисунок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342714">
            <a:off x="1763713" y="1773238"/>
            <a:ext cx="2149475" cy="2357437"/>
          </a:xfrm>
          <a:prstGeom prst="rect">
            <a:avLst/>
          </a:prstGeom>
          <a:noFill/>
        </p:spPr>
      </p:pic>
      <p:pic>
        <p:nvPicPr>
          <p:cNvPr id="62470" name="Picture 6" descr="Рисунок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895845">
            <a:off x="6227763" y="2997200"/>
            <a:ext cx="2149475" cy="2357438"/>
          </a:xfrm>
          <a:prstGeom prst="rect">
            <a:avLst/>
          </a:prstGeom>
          <a:noFill/>
        </p:spPr>
      </p:pic>
      <p:pic>
        <p:nvPicPr>
          <p:cNvPr id="62471" name="Picture 7" descr="Рисунок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789363"/>
            <a:ext cx="2149475" cy="2357437"/>
          </a:xfrm>
          <a:prstGeom prst="rect">
            <a:avLst/>
          </a:prstGeom>
          <a:noFill/>
        </p:spPr>
      </p:pic>
      <p:pic>
        <p:nvPicPr>
          <p:cNvPr id="62472" name="Picture 8" descr="Рисунок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268413"/>
            <a:ext cx="968375" cy="1062037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3" name="Picture 5" descr="77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492375"/>
            <a:ext cx="2906712" cy="377031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7" name="Picture 5" descr="33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2349500"/>
            <a:ext cx="2954337" cy="337502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5541" name="Picture 5" descr="Рисунок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349500"/>
            <a:ext cx="3397250" cy="372586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dirty="0" smtClean="0">
                <a:solidFill>
                  <a:srgbClr val="0000FF"/>
                </a:solidFill>
              </a:rPr>
              <a:t>Професор </a:t>
            </a:r>
            <a:r>
              <a:rPr lang="uk-UA" sz="6000" b="1" dirty="0" err="1" smtClean="0">
                <a:solidFill>
                  <a:srgbClr val="0000FF"/>
                </a:solidFill>
              </a:rPr>
              <a:t>Задачкін</a:t>
            </a:r>
            <a:r>
              <a:rPr lang="uk-UA" sz="6000" b="1" dirty="0" smtClean="0">
                <a:solidFill>
                  <a:srgbClr val="0000FF"/>
                </a:solidFill>
              </a:rPr>
              <a:t> </a:t>
            </a:r>
            <a:endParaRPr lang="ru-RU" sz="6000" b="1" dirty="0" smtClean="0">
              <a:solidFill>
                <a:srgbClr val="0000FF"/>
              </a:solidFill>
            </a:endParaRPr>
          </a:p>
        </p:txBody>
      </p:sp>
      <p:pic>
        <p:nvPicPr>
          <p:cNvPr id="15363" name="Picture 6" descr="i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844675"/>
            <a:ext cx="36179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>
                <a:solidFill>
                  <a:srgbClr val="0000FF"/>
                </a:solidFill>
              </a:rPr>
              <a:t>Задача 361</a:t>
            </a:r>
            <a:r>
              <a:rPr lang="uk-UA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b="1" dirty="0"/>
              <a:t>      </a:t>
            </a:r>
            <a:r>
              <a:rPr lang="uk-UA" sz="4000" b="1" dirty="0" smtClean="0"/>
              <a:t>Що </a:t>
            </a:r>
            <a:r>
              <a:rPr lang="uk-UA" sz="4000" b="1" dirty="0"/>
              <a:t>важче і на скільки </a:t>
            </a:r>
            <a:r>
              <a:rPr lang="uk-UA" sz="4000" b="1" dirty="0" smtClean="0"/>
              <a:t>:</a:t>
            </a:r>
            <a:endParaRPr lang="uk-UA" sz="4000" b="1" dirty="0"/>
          </a:p>
          <a:p>
            <a:pPr>
              <a:buFont typeface="Wingdings" pitchFamily="2" charset="2"/>
              <a:buNone/>
            </a:pPr>
            <a:r>
              <a:rPr lang="uk-UA" sz="4000" b="1" dirty="0"/>
              <a:t>8 </a:t>
            </a:r>
            <a:r>
              <a:rPr lang="uk-UA" sz="3600" b="1" dirty="0"/>
              <a:t>пакетів борошна</a:t>
            </a:r>
            <a:r>
              <a:rPr lang="uk-UA" sz="4000" b="1" dirty="0"/>
              <a:t>, по 2 кг в </a:t>
            </a:r>
            <a:r>
              <a:rPr lang="uk-UA" sz="4000" b="1" dirty="0" smtClean="0"/>
              <a:t>кожному</a:t>
            </a:r>
          </a:p>
          <a:p>
            <a:pPr algn="ctr">
              <a:buFont typeface="Wingdings" pitchFamily="2" charset="2"/>
              <a:buNone/>
            </a:pPr>
            <a:r>
              <a:rPr lang="uk-UA" sz="4000" b="1" dirty="0" smtClean="0"/>
              <a:t>чи</a:t>
            </a:r>
          </a:p>
          <a:p>
            <a:pPr>
              <a:buFont typeface="Wingdings" pitchFamily="2" charset="2"/>
              <a:buNone/>
            </a:pPr>
            <a:r>
              <a:rPr lang="uk-UA" sz="4000" b="1" dirty="0" smtClean="0"/>
              <a:t>5 </a:t>
            </a:r>
            <a:r>
              <a:rPr lang="uk-UA" sz="4000" b="1" dirty="0"/>
              <a:t>сіток картоплі, по 3 кг у кожній ?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skazka_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052513"/>
            <a:ext cx="4989513" cy="1325562"/>
          </a:xfrm>
        </p:spPr>
        <p:txBody>
          <a:bodyPr/>
          <a:lstStyle/>
          <a:p>
            <a:pPr eaLnBrk="1" hangingPunct="1"/>
            <a:r>
              <a:rPr lang="uk-UA" sz="7200" b="1" smtClean="0">
                <a:solidFill>
                  <a:srgbClr val="0000FF"/>
                </a:solidFill>
              </a:rPr>
              <a:t> Палац мудрості</a:t>
            </a:r>
            <a:endParaRPr lang="ru-RU" sz="7200" b="1" smtClean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err="1">
                <a:solidFill>
                  <a:srgbClr val="0000FF"/>
                </a:solidFill>
              </a:rPr>
              <a:t>Розв</a:t>
            </a:r>
            <a:r>
              <a:rPr lang="en-US" sz="6000" b="1" dirty="0">
                <a:solidFill>
                  <a:srgbClr val="0000FF"/>
                </a:solidFill>
              </a:rPr>
              <a:t>`</a:t>
            </a:r>
            <a:r>
              <a:rPr lang="uk-UA" sz="6000" b="1" dirty="0" err="1">
                <a:solidFill>
                  <a:srgbClr val="0000FF"/>
                </a:solidFill>
              </a:rPr>
              <a:t>язання</a:t>
            </a:r>
            <a:endParaRPr lang="ru-RU" sz="6000" b="1" dirty="0">
              <a:solidFill>
                <a:srgbClr val="0000FF"/>
              </a:solidFill>
            </a:endParaRP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640638" cy="442277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uk-UA" sz="4400" b="1" dirty="0"/>
              <a:t>2  8 = 16 (кг) – маса борошна;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uk-UA" sz="4400" b="1" dirty="0"/>
              <a:t>3  5 = 15 (кг) – маса картоплі;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uk-UA" sz="4400" b="1" dirty="0"/>
              <a:t>16 – 15 = 1 (кг) – важче борошно</a:t>
            </a:r>
          </a:p>
          <a:p>
            <a:pPr marL="609600" indent="-609600">
              <a:buFont typeface="Wingdings" pitchFamily="2" charset="2"/>
              <a:buNone/>
            </a:pPr>
            <a:r>
              <a:rPr lang="uk-UA" sz="4400" b="1" dirty="0" smtClean="0"/>
              <a:t>Відповідь: </a:t>
            </a:r>
            <a:r>
              <a:rPr lang="uk-UA" sz="4400" b="1" dirty="0"/>
              <a:t>на 1 кг борошно важче.</a:t>
            </a:r>
            <a:endParaRPr lang="ru-RU" sz="4400" b="1" dirty="0"/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1403350" y="2060575"/>
            <a:ext cx="73025" cy="73025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1331640" y="2852936"/>
            <a:ext cx="71438" cy="71438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10588" cy="1325563"/>
          </a:xfrm>
        </p:spPr>
        <p:txBody>
          <a:bodyPr/>
          <a:lstStyle/>
          <a:p>
            <a:pPr eaLnBrk="1" hangingPunct="1"/>
            <a:r>
              <a:rPr lang="uk-UA" sz="8000" b="1" smtClean="0">
                <a:solidFill>
                  <a:srgbClr val="FF0000"/>
                </a:solidFill>
              </a:rPr>
              <a:t>Дивись !</a:t>
            </a:r>
            <a:endParaRPr lang="ru-RU" sz="8000" b="1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1897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Це друге слово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з таємниці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Королеви Математики</a:t>
            </a:r>
            <a:endParaRPr lang="ru-RU" sz="4400" b="1" smtClean="0"/>
          </a:p>
        </p:txBody>
      </p:sp>
      <p:pic>
        <p:nvPicPr>
          <p:cNvPr id="16388" name="Picture 4" descr="i (2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860800"/>
            <a:ext cx="2730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Rot="1" noChangeArrowheads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pPr eaLnBrk="1" hangingPunct="1"/>
            <a:r>
              <a:rPr lang="uk-UA" sz="6600" b="1" dirty="0" smtClean="0">
                <a:solidFill>
                  <a:srgbClr val="0000FF"/>
                </a:solidFill>
              </a:rPr>
              <a:t>Задача 362</a:t>
            </a:r>
            <a:endParaRPr lang="ru-RU" sz="6600" b="1" dirty="0" smtClean="0">
              <a:solidFill>
                <a:srgbClr val="0000FF"/>
              </a:solidFill>
            </a:endParaRPr>
          </a:p>
        </p:txBody>
      </p:sp>
      <p:sp>
        <p:nvSpPr>
          <p:cNvPr id="17411" name="Rectangle 9"/>
          <p:cNvSpPr>
            <a:spLocks noGrp="1" noRot="1" noChangeArrowheads="1"/>
          </p:cNvSpPr>
          <p:nvPr>
            <p:ph type="subTitle" idx="1"/>
          </p:nvPr>
        </p:nvSpPr>
        <p:spPr>
          <a:xfrm>
            <a:off x="1187624" y="1484784"/>
            <a:ext cx="6400800" cy="1224136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rgbClr val="0000FF"/>
                </a:solidFill>
              </a:rPr>
              <a:t>ст. 55</a:t>
            </a:r>
            <a:endParaRPr lang="ru-RU" sz="5400" b="1" dirty="0" smtClean="0">
              <a:solidFill>
                <a:srgbClr val="0000FF"/>
              </a:solidFill>
            </a:endParaRPr>
          </a:p>
        </p:txBody>
      </p:sp>
      <p:pic>
        <p:nvPicPr>
          <p:cNvPr id="17413" name="Picture 5" descr="http://sludinajumi.laiki.lv/images/2013/09/24/31075/problemaas-ar-skolas-nodarbibam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31223"/>
            <a:ext cx="4147567" cy="381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A3D5-926C-43A8-B810-3C664229134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Хвилинка відпочинку</a:t>
            </a:r>
          </a:p>
          <a:p>
            <a:pPr algn="ctr"/>
            <a:r>
              <a:rPr lang="uk-UA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“І ОЧІ ВАМ БУДУТЬ ВДЯЧНІ”</a:t>
            </a:r>
            <a:endParaRPr lang="uk-UA" sz="28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79" y="4417948"/>
            <a:ext cx="2011450" cy="241374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439A-7B29-4F81-9936-ADF4EC81AC3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6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metrav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43 -0.23079 C -0.33091 -0.13866 -0.25591 -0.04329 -0.19427 -0.00509 C -0.10296 0.05579 -0.01424 0.07893 0.00277 0.04792 C 0.01666 0.01782 -0.04497 -0.05926 -0.13664 -0.12014 C -0.19775 -0.1581 -0.31007 -0.18472 -0.40868 -0.1882 C -0.50382 -0.18472 -0.61962 -0.1581 -0.68091 -0.12014 C -0.77257 -0.05926 -0.83368 0.01782 -0.81684 0.04792 C -0.79966 0.07893 -0.71164 0.05579 -0.62309 -0.00509 C -0.56164 -0.04329 -0.48368 -0.13866 -0.43594 -0.23079 C -0.38507 -0.32616 -0.35105 -0.45278 -0.35105 -0.53241 C -0.35105 -0.65533 -0.37448 -0.7507 -0.40868 -0.7507 C -0.43941 -0.7507 -0.4665 -0.65533 -0.4665 -0.53241 C -0.4665 -0.45278 -0.42934 -0.32616 -0.38143 -0.23079 Z " pathEditMode="relative" rAng="0" ptsTypes="fffffffffffff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8000" b="1" smtClean="0">
                <a:solidFill>
                  <a:srgbClr val="FF0000"/>
                </a:solidFill>
              </a:rPr>
              <a:t>Думай !</a:t>
            </a:r>
            <a:endParaRPr lang="ru-RU" sz="8000" b="1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1392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Третє слово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400" b="1" smtClean="0"/>
              <a:t>таємниці Королеви</a:t>
            </a:r>
            <a:endParaRPr lang="ru-RU" sz="4400" b="1" smtClean="0"/>
          </a:p>
        </p:txBody>
      </p:sp>
      <p:pic>
        <p:nvPicPr>
          <p:cNvPr id="18436" name="Picture 5" descr="i (8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357563"/>
            <a:ext cx="2616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</a:rPr>
              <a:t>Геометричні фігури</a:t>
            </a:r>
            <a:endParaRPr lang="ru-RU" sz="6000" b="1" smtClean="0">
              <a:solidFill>
                <a:srgbClr val="0000FF"/>
              </a:solidFill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7210425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b="1" smtClean="0">
                <a:solidFill>
                  <a:srgbClr val="0000FF"/>
                </a:solidFill>
              </a:rPr>
              <a:t>                 від  Лінійки та Олівців</a:t>
            </a:r>
            <a:endParaRPr lang="ru-RU" b="1" smtClean="0">
              <a:solidFill>
                <a:srgbClr val="0000FF"/>
              </a:solidFill>
            </a:endParaRPr>
          </a:p>
        </p:txBody>
      </p:sp>
      <p:pic>
        <p:nvPicPr>
          <p:cNvPr id="19460" name="Picture 4" descr="i (1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068638"/>
            <a:ext cx="287496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i (76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3141663"/>
            <a:ext cx="30194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00FF"/>
                </a:solidFill>
              </a:rPr>
              <a:t>Завдання </a:t>
            </a:r>
          </a:p>
        </p:txBody>
      </p:sp>
      <p:sp>
        <p:nvSpPr>
          <p:cNvPr id="20483" name="Rectangle 8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/>
              <a:t>                   </a:t>
            </a:r>
            <a:r>
              <a:rPr lang="uk-UA" sz="3600" i="1" smtClean="0"/>
              <a:t>Що зайве ? Чому ?</a:t>
            </a:r>
            <a:endParaRPr lang="ru-RU" sz="3600" i="1" smtClean="0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1116013" y="2492375"/>
            <a:ext cx="1584325" cy="79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800">
              <a:solidFill>
                <a:srgbClr val="FFCC00"/>
              </a:solidFill>
            </a:endParaRPr>
          </a:p>
        </p:txBody>
      </p:sp>
      <p:sp>
        <p:nvSpPr>
          <p:cNvPr id="20485" name="Oval 11"/>
          <p:cNvSpPr>
            <a:spLocks noChangeArrowheads="1"/>
          </p:cNvSpPr>
          <p:nvPr/>
        </p:nvSpPr>
        <p:spPr bwMode="auto">
          <a:xfrm>
            <a:off x="4356100" y="2420938"/>
            <a:ext cx="2447925" cy="7921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1476375" y="4437063"/>
            <a:ext cx="1079500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487" name="AutoShape 13"/>
          <p:cNvSpPr>
            <a:spLocks noChangeArrowheads="1"/>
          </p:cNvSpPr>
          <p:nvPr/>
        </p:nvSpPr>
        <p:spPr bwMode="auto">
          <a:xfrm>
            <a:off x="4211638" y="4076700"/>
            <a:ext cx="1439862" cy="1296988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7164388" y="3500438"/>
            <a:ext cx="1511300" cy="1296987"/>
          </a:xfrm>
          <a:prstGeom prst="hexagon">
            <a:avLst>
              <a:gd name="adj" fmla="val 29131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</a:rPr>
              <a:t>Завдання 363</a:t>
            </a:r>
            <a:endParaRPr lang="ru-RU" sz="6600" b="1" smtClean="0">
              <a:solidFill>
                <a:srgbClr val="0000FF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6142038" cy="815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5400" b="1" smtClean="0">
                <a:solidFill>
                  <a:srgbClr val="0000FF"/>
                </a:solidFill>
              </a:rPr>
              <a:t>          </a:t>
            </a:r>
            <a:r>
              <a:rPr lang="uk-UA" sz="4000" b="1" smtClean="0">
                <a:solidFill>
                  <a:srgbClr val="0000FF"/>
                </a:solidFill>
              </a:rPr>
              <a:t>ст. 55</a:t>
            </a:r>
            <a:endParaRPr lang="ru-RU" sz="4000" b="1" smtClean="0">
              <a:solidFill>
                <a:srgbClr val="0000FF"/>
              </a:solidFill>
            </a:endParaRPr>
          </a:p>
        </p:txBody>
      </p:sp>
      <p:pic>
        <p:nvPicPr>
          <p:cNvPr id="21509" name="Picture 5" descr="http://fc.gsacrd.ab.ca/%7Ejanice_Murray-Morden/S0135C41B-0135C41B.28/geo.%20shapes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2636912"/>
            <a:ext cx="3571875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0000FF"/>
                </a:solidFill>
              </a:rPr>
              <a:t>Як чотирма рухами з прямокутника зробити восьмикутник?</a:t>
            </a:r>
            <a:endParaRPr lang="ru-RU" sz="4000" b="1" smtClean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43608" y="2276872"/>
            <a:ext cx="6768751" cy="34563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71600" y="2348880"/>
            <a:ext cx="6912768" cy="3600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611560" y="2060848"/>
            <a:ext cx="1872208" cy="2017191"/>
          </a:xfrm>
          <a:prstGeom prst="line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012160" y="2060848"/>
            <a:ext cx="2304256" cy="2016224"/>
          </a:xfrm>
          <a:prstGeom prst="line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11560" y="4365104"/>
            <a:ext cx="1872208" cy="1800200"/>
          </a:xfrm>
          <a:prstGeom prst="line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300190" y="4437112"/>
            <a:ext cx="2016225" cy="17281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</a:rPr>
              <a:t> Королева Математика</a:t>
            </a:r>
            <a:r>
              <a:rPr lang="uk-UA" b="1" smtClean="0">
                <a:solidFill>
                  <a:srgbClr val="0000FF"/>
                </a:solidFill>
              </a:rPr>
              <a:t> </a:t>
            </a:r>
            <a:endParaRPr lang="ru-RU" b="1" smtClean="0">
              <a:solidFill>
                <a:srgbClr val="0000FF"/>
              </a:solidFill>
            </a:endParaRPr>
          </a:p>
        </p:txBody>
      </p:sp>
      <p:pic>
        <p:nvPicPr>
          <p:cNvPr id="5123" name="Picture 4" descr="33b19c6b349f78315f1b830355f1ce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450975"/>
            <a:ext cx="352901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8000" b="1" smtClean="0">
                <a:solidFill>
                  <a:srgbClr val="FF0000"/>
                </a:solidFill>
              </a:rPr>
              <a:t>Виконуй !</a:t>
            </a:r>
            <a:endParaRPr lang="ru-RU" sz="8000" b="1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1608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000" b="1" smtClean="0"/>
              <a:t>Четверте слово таємниці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b="1" smtClean="0"/>
              <a:t>Королеви Математики</a:t>
            </a:r>
            <a:endParaRPr lang="ru-RU" sz="4000" b="1" smtClean="0"/>
          </a:p>
        </p:txBody>
      </p:sp>
      <p:pic>
        <p:nvPicPr>
          <p:cNvPr id="24580" name="Picture 5" descr="i (5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3789363"/>
            <a:ext cx="21113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 (54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284538"/>
            <a:ext cx="201453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i (53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3141663"/>
            <a:ext cx="23399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600" b="1" smtClean="0">
                <a:solidFill>
                  <a:srgbClr val="0000FF"/>
                </a:solidFill>
              </a:rPr>
              <a:t>Таємниця успіху</a:t>
            </a:r>
            <a:endParaRPr lang="ru-RU" sz="6600" b="1" smtClean="0">
              <a:solidFill>
                <a:srgbClr val="0000FF"/>
              </a:solidFill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6000" b="1" i="1" dirty="0" smtClean="0">
                <a:solidFill>
                  <a:srgbClr val="FF0000"/>
                </a:solidFill>
              </a:rPr>
              <a:t>Слухай !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6000" b="1" i="1" dirty="0" smtClean="0">
                <a:solidFill>
                  <a:srgbClr val="FF0000"/>
                </a:solidFill>
              </a:rPr>
              <a:t>            Дивись !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6000" b="1" i="1" dirty="0" smtClean="0">
                <a:solidFill>
                  <a:srgbClr val="FF0000"/>
                </a:solidFill>
              </a:rPr>
              <a:t>                    Думай !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6000" b="1" i="1" dirty="0" smtClean="0">
                <a:solidFill>
                  <a:srgbClr val="FF0000"/>
                </a:solidFill>
              </a:rPr>
              <a:t>                         Виконуй !</a:t>
            </a:r>
            <a:endParaRPr lang="ru-RU" sz="6000" b="1" i="1" dirty="0" smtClean="0">
              <a:solidFill>
                <a:srgbClr val="FF0000"/>
              </a:solidFill>
            </a:endParaRPr>
          </a:p>
        </p:txBody>
      </p:sp>
      <p:pic>
        <p:nvPicPr>
          <p:cNvPr id="25605" name="Picture 5" descr="http://prodota.ru/forum/uploads/profile/photo-28461.jpg?_r=13413764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501008"/>
            <a:ext cx="2914600" cy="29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rgbClr val="0000FF"/>
                </a:solidFill>
              </a:rPr>
              <a:t>Домашнє завдання</a:t>
            </a:r>
            <a:endParaRPr lang="ru-RU" sz="6000" b="1" dirty="0">
              <a:solidFill>
                <a:srgbClr val="0000FF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5400" b="1" dirty="0" err="1"/>
              <a:t>Розв</a:t>
            </a:r>
            <a:r>
              <a:rPr lang="en-US" sz="5400" b="1" dirty="0"/>
              <a:t>’</a:t>
            </a:r>
            <a:r>
              <a:rPr lang="uk-UA" sz="5400" b="1" dirty="0" err="1"/>
              <a:t>язати</a:t>
            </a:r>
            <a:r>
              <a:rPr lang="uk-UA" sz="5400" b="1" dirty="0"/>
              <a:t> задачу  №358, </a:t>
            </a:r>
          </a:p>
          <a:p>
            <a:pPr algn="ctr">
              <a:buFontTx/>
              <a:buNone/>
            </a:pPr>
            <a:r>
              <a:rPr lang="uk-UA" sz="5400" b="1" dirty="0"/>
              <a:t>І</a:t>
            </a:r>
            <a:r>
              <a:rPr lang="en-US" sz="5400" b="1" dirty="0"/>
              <a:t>V</a:t>
            </a:r>
            <a:r>
              <a:rPr lang="uk-UA" sz="5400" b="1" dirty="0"/>
              <a:t> рівень № 366.</a:t>
            </a:r>
          </a:p>
          <a:p>
            <a:endParaRPr lang="ru-RU" dirty="0"/>
          </a:p>
        </p:txBody>
      </p:sp>
      <p:pic>
        <p:nvPicPr>
          <p:cNvPr id="74754" name="Picture 2" descr="http://gifok.net/images/2013/03/16/FIZC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393929"/>
            <a:ext cx="3028578" cy="320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</a:rPr>
              <a:t> Цифри - помічниці</a:t>
            </a:r>
            <a:endParaRPr lang="ru-RU" sz="6000" b="1" smtClean="0">
              <a:solidFill>
                <a:srgbClr val="0000FF"/>
              </a:solidFill>
            </a:endParaRPr>
          </a:p>
        </p:txBody>
      </p:sp>
      <p:pic>
        <p:nvPicPr>
          <p:cNvPr id="6147" name="Picture 7" descr="48891449_cifruy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773238"/>
            <a:ext cx="71707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>
                <a:solidFill>
                  <a:srgbClr val="0000FF"/>
                </a:solidFill>
              </a:rPr>
              <a:t>Усний рахунок</a:t>
            </a:r>
            <a:endParaRPr lang="ru-RU" sz="6000" b="1" dirty="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uk-UA" sz="4400" b="1"/>
              <a:t>8 * 5 + 8 * 3</a:t>
            </a:r>
          </a:p>
          <a:p>
            <a:pPr algn="ctr">
              <a:buFontTx/>
              <a:buNone/>
            </a:pPr>
            <a:r>
              <a:rPr lang="uk-UA" sz="4400" b="1"/>
              <a:t>( 36 – 4 ) : 8</a:t>
            </a:r>
          </a:p>
          <a:p>
            <a:pPr algn="ctr">
              <a:buFontTx/>
              <a:buNone/>
            </a:pPr>
            <a:r>
              <a:rPr lang="uk-UA" sz="4400" b="1"/>
              <a:t>8 * 5 + 5 * 8</a:t>
            </a:r>
          </a:p>
          <a:p>
            <a:pPr algn="ctr">
              <a:buFontTx/>
              <a:buNone/>
            </a:pPr>
            <a:r>
              <a:rPr lang="uk-UA" sz="4400" b="1"/>
              <a:t>3 * 7 -  7 * 3</a:t>
            </a:r>
          </a:p>
          <a:p>
            <a:pPr algn="ctr">
              <a:buFontTx/>
              <a:buNone/>
            </a:pPr>
            <a:r>
              <a:rPr lang="uk-UA" sz="4400" b="1"/>
              <a:t>8 * 9 – 8 * 8</a:t>
            </a:r>
          </a:p>
          <a:p>
            <a:pPr algn="ctr">
              <a:buFontTx/>
              <a:buNone/>
            </a:pPr>
            <a:r>
              <a:rPr lang="uk-UA" sz="4400" b="1"/>
              <a:t>24 : 8 + 24 : 3</a:t>
            </a:r>
            <a:endParaRPr lang="ru-RU" sz="4400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F14C-0EC5-4572-9742-6F4ED60E128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>
                <a:solidFill>
                  <a:srgbClr val="0000FF"/>
                </a:solidFill>
              </a:rPr>
              <a:t>  Арифметичні  дії</a:t>
            </a:r>
            <a:endParaRPr lang="ru-RU" sz="6000" b="1" smtClean="0">
              <a:solidFill>
                <a:srgbClr val="0000FF"/>
              </a:solidFill>
            </a:endParaRPr>
          </a:p>
        </p:txBody>
      </p:sp>
      <p:sp>
        <p:nvSpPr>
          <p:cNvPr id="7171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/>
            <a:r>
              <a:rPr lang="uk-UA" sz="4800" smtClean="0"/>
              <a:t>Додавання</a:t>
            </a:r>
          </a:p>
          <a:p>
            <a:pPr eaLnBrk="1" hangingPunct="1"/>
            <a:r>
              <a:rPr lang="uk-UA" sz="4800" smtClean="0"/>
              <a:t>Віднімання </a:t>
            </a:r>
          </a:p>
          <a:p>
            <a:pPr eaLnBrk="1" hangingPunct="1"/>
            <a:r>
              <a:rPr lang="uk-UA" sz="4800" smtClean="0"/>
              <a:t>Множення </a:t>
            </a:r>
          </a:p>
          <a:p>
            <a:pPr eaLnBrk="1" hangingPunct="1"/>
            <a:r>
              <a:rPr lang="uk-UA" sz="4800" smtClean="0"/>
              <a:t>Ділення </a:t>
            </a:r>
            <a:endParaRPr lang="ru-RU" sz="4800" smtClean="0"/>
          </a:p>
        </p:txBody>
      </p:sp>
      <p:sp>
        <p:nvSpPr>
          <p:cNvPr id="7172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4800" b="1" smtClean="0"/>
              <a:t>           +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800" b="1" smtClean="0"/>
              <a:t>           -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800" b="1" smtClean="0"/>
              <a:t>           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800" b="1" smtClean="0"/>
              <a:t>           :</a:t>
            </a:r>
            <a:endParaRPr lang="ru-RU" sz="4800" b="1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B82D5-D530-4139-A513-BB6F41352B0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0000FF"/>
                </a:solidFill>
              </a:rPr>
              <a:t>Співвіднесіть висловлювання з арифметичними діями</a:t>
            </a:r>
            <a:endParaRPr lang="ru-RU" sz="4000" b="1" smtClean="0">
              <a:solidFill>
                <a:srgbClr val="0000FF"/>
              </a:solidFill>
            </a:endParaRPr>
          </a:p>
        </p:txBody>
      </p:sp>
      <p:sp>
        <p:nvSpPr>
          <p:cNvPr id="8195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5207000" cy="4422775"/>
          </a:xfrm>
        </p:spPr>
        <p:txBody>
          <a:bodyPr/>
          <a:lstStyle/>
          <a:p>
            <a:pPr eaLnBrk="1" hangingPunct="1"/>
            <a:r>
              <a:rPr lang="uk-UA" sz="3200" b="1" smtClean="0"/>
              <a:t>На скільки більше…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3200" b="1" smtClean="0"/>
              <a:t> </a:t>
            </a:r>
          </a:p>
          <a:p>
            <a:pPr eaLnBrk="1" hangingPunct="1"/>
            <a:r>
              <a:rPr lang="uk-UA" sz="3200" b="1" smtClean="0"/>
              <a:t>На скільки менше…</a:t>
            </a:r>
          </a:p>
          <a:p>
            <a:pPr eaLnBrk="1" hangingPunct="1">
              <a:buFont typeface="Wingdings" pitchFamily="2" charset="2"/>
              <a:buNone/>
            </a:pPr>
            <a:endParaRPr lang="uk-UA" sz="3200" b="1" smtClean="0"/>
          </a:p>
          <a:p>
            <a:pPr eaLnBrk="1" hangingPunct="1"/>
            <a:r>
              <a:rPr lang="uk-UA" sz="3200" b="1" smtClean="0"/>
              <a:t>У скільки раз більше…</a:t>
            </a:r>
          </a:p>
          <a:p>
            <a:pPr eaLnBrk="1" hangingPunct="1">
              <a:buFont typeface="Wingdings" pitchFamily="2" charset="2"/>
              <a:buNone/>
            </a:pPr>
            <a:endParaRPr lang="uk-UA" sz="3200" b="1" smtClean="0"/>
          </a:p>
          <a:p>
            <a:pPr eaLnBrk="1" hangingPunct="1"/>
            <a:r>
              <a:rPr lang="uk-UA" sz="3200" b="1" smtClean="0"/>
              <a:t>У скільки раз менше…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3200" b="1" smtClean="0"/>
              <a:t> </a:t>
            </a:r>
            <a:endParaRPr lang="ru-RU" sz="3200" b="1" smtClean="0"/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867400" y="2060575"/>
            <a:ext cx="720725" cy="7207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/>
              <a:t>-</a:t>
            </a:r>
            <a:endParaRPr lang="ru-RU"/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5795963" y="3644900"/>
            <a:ext cx="720725" cy="6477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/>
              <a:t>+</a:t>
            </a:r>
            <a:endParaRPr lang="ru-RU"/>
          </a:p>
        </p:txBody>
      </p:sp>
      <p:sp>
        <p:nvSpPr>
          <p:cNvPr id="8198" name="Oval 8"/>
          <p:cNvSpPr>
            <a:spLocks noChangeArrowheads="1"/>
          </p:cNvSpPr>
          <p:nvPr/>
        </p:nvSpPr>
        <p:spPr bwMode="auto">
          <a:xfrm>
            <a:off x="7451725" y="2349500"/>
            <a:ext cx="719138" cy="7191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4400"/>
              <a:t>*</a:t>
            </a:r>
            <a:endParaRPr lang="ru-RU" sz="4400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7451725" y="4076700"/>
            <a:ext cx="792163" cy="7921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/>
              <a:t>: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B82D5-D530-4139-A513-BB6F41352B0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0000FF"/>
                </a:solidFill>
              </a:rPr>
              <a:t>Гра «Весела задачка»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39938" name="Picture 2" descr="http://bank.eduza.ru/tw_files2/urls_19/16/d-15120/15120_html_m6a47175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8163178" cy="288032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0AD40-8785-4A17-8354-228D8722AB1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672</TotalTime>
  <Words>585</Words>
  <Application>Microsoft Office PowerPoint</Application>
  <PresentationFormat>Экран (4:3)</PresentationFormat>
  <Paragraphs>149</Paragraphs>
  <Slides>42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Тема17</vt:lpstr>
      <vt:lpstr>Засвоєння таблиці ділення на 8</vt:lpstr>
      <vt:lpstr>Країна знань</vt:lpstr>
      <vt:lpstr> Палац мудрості</vt:lpstr>
      <vt:lpstr> Королева Математика </vt:lpstr>
      <vt:lpstr> Цифри - помічниці</vt:lpstr>
      <vt:lpstr>Усний рахунок</vt:lpstr>
      <vt:lpstr>  Арифметичні  дії</vt:lpstr>
      <vt:lpstr>Співвіднесіть висловлювання з арифметичними діями</vt:lpstr>
      <vt:lpstr>Гра «Весела задачка»</vt:lpstr>
      <vt:lpstr>Перевіримо</vt:lpstr>
      <vt:lpstr>Порівняй </vt:lpstr>
      <vt:lpstr>Любі третьокласники !</vt:lpstr>
      <vt:lpstr>Слайд 13</vt:lpstr>
      <vt:lpstr> Пан Всезнайкін</vt:lpstr>
      <vt:lpstr>Знайди помилку</vt:lpstr>
      <vt:lpstr>Приклади  </vt:lpstr>
      <vt:lpstr>Слухай !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Професор Задачкін </vt:lpstr>
      <vt:lpstr>Задача 361 </vt:lpstr>
      <vt:lpstr>Розв`язання</vt:lpstr>
      <vt:lpstr>Дивись !</vt:lpstr>
      <vt:lpstr>Задача 362</vt:lpstr>
      <vt:lpstr>Слайд 33</vt:lpstr>
      <vt:lpstr>Думай !</vt:lpstr>
      <vt:lpstr>Геометричні фігури</vt:lpstr>
      <vt:lpstr>Завдання </vt:lpstr>
      <vt:lpstr>Завдання 363</vt:lpstr>
      <vt:lpstr>Як чотирма рухами з прямокутника зробити восьмикутник?</vt:lpstr>
      <vt:lpstr>Слайд 39</vt:lpstr>
      <vt:lpstr>Виконуй !</vt:lpstr>
      <vt:lpstr>Таємниця успіху</vt:lpstr>
      <vt:lpstr>Домашнє завдання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DNA7 X86</cp:lastModifiedBy>
  <cp:revision>33</cp:revision>
  <dcterms:created xsi:type="dcterms:W3CDTF">2011-11-26T17:49:43Z</dcterms:created>
  <dcterms:modified xsi:type="dcterms:W3CDTF">2014-02-05T20:12:11Z</dcterms:modified>
</cp:coreProperties>
</file>