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1" r:id="rId9"/>
    <p:sldId id="262" r:id="rId10"/>
    <p:sldId id="264" r:id="rId11"/>
    <p:sldId id="265" r:id="rId12"/>
    <p:sldId id="266" r:id="rId13"/>
    <p:sldId id="267" r:id="rId14"/>
    <p:sldId id="272" r:id="rId15"/>
    <p:sldId id="270" r:id="rId16"/>
    <p:sldId id="268" r:id="rId17"/>
    <p:sldId id="273" r:id="rId18"/>
    <p:sldId id="274" r:id="rId19"/>
    <p:sldId id="275" r:id="rId20"/>
    <p:sldId id="276" r:id="rId2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chemeClr val="tx1"/>
    </p:penClr>
  </p:showPr>
  <p:clrMru>
    <a:srgbClr val="CC6600"/>
    <a:srgbClr val="FF0000"/>
    <a:srgbClr val="660066"/>
    <a:srgbClr val="081DE8"/>
    <a:srgbClr val="04EC94"/>
    <a:srgbClr val="5309E7"/>
    <a:srgbClr val="FF00FF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0" y="-5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pPr>
              <a:defRPr/>
            </a:pPr>
            <a:fld id="{90ECC69F-562D-43A3-8F3D-D311D68FF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79417E-E2CC-42CB-A5DD-B6AB69E18BF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431111-D17A-4CB0-A637-1DB237C15C31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A26025-16AD-4048-A14A-A79C16D876A2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B606-B4B7-4A3B-9D40-E3E76860C314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50AA-63EF-469E-B0EE-E892B441F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78B5-8D1A-41AC-9D5C-733D18E2A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A778-17EE-4B90-A284-EA3E259EE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7409-B5D7-4B8A-8C84-A4ADD6DBF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6E989-ED7E-47AE-B631-D74EF58C1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D2C04-21E2-4544-939F-02BB54228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6BA02-9709-4C95-BCBF-35ABE3A02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7B62F-6595-4A59-8757-15044FF9D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0A558-7A57-4F03-A4B6-9BDD8AB21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D2E8A-3910-458A-979D-DD9E88D6D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C6B6-6F62-4160-A73B-D6CA81B72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pPr>
              <a:defRPr/>
            </a:pPr>
            <a:fld id="{34B8AA01-F860-4C2D-AD58-2C725428F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cuments\Any%20Video%20Converter\WMV\&#1060;&#1080;&#1079;&#1079;&#1072;&#1088;&#1103;&#1076;&#1082;&#1072;_xvid_Trimmed_x264_WMV%20V9_002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64;&#1050;&#1054;&#1051;&#1040;\&#1055;&#1088;&#1077;&#1079;&#1077;&#1085;&#1090;&#1072;&#1094;&#1080;&#1080;%20&#1074;&#1080;&#1076;&#1077;&#1086;\&#1041;&#1091;&#1082;&#1074;&#1099;\&#1073;&#1091;&#1082;&#1074;&#1072;%20&#1096;\&#1064;&#1055;&#1040;&#1050;%20(2).wav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64;&#1050;&#1054;&#1051;&#1040;\&#1073;&#1091;&#1082;&#1074;&#1072;%20&#1096;\cheburashka.idet.v.shkolu(2).av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КОЛА\шаблоны\Рисунок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0093325" cy="75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32000" y="4715941"/>
            <a:ext cx="5976664" cy="7220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uk-UA" sz="4400" b="1" dirty="0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4400" b="1" dirty="0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букв</a:t>
            </a:r>
            <a:r>
              <a:rPr lang="ru-RU" sz="4400" b="1" dirty="0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400" b="1" dirty="0" err="1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Шш</a:t>
            </a:r>
            <a:endParaRPr lang="en-US" sz="4400" b="1" dirty="0">
              <a:ln>
                <a:solidFill>
                  <a:srgbClr val="0070C0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31800" y="1619250"/>
            <a:ext cx="9069388" cy="4608513"/>
          </a:xfrm>
        </p:spPr>
        <p:txBody>
          <a:bodyPr/>
          <a:lstStyle/>
          <a:p>
            <a:pPr algn="just" eaLnBrk="1"/>
            <a:r>
              <a:rPr lang="uk-UA" sz="6600" smtClean="0"/>
              <a:t>ША ШО ШУ ШЕ ШИ ШІ</a:t>
            </a:r>
            <a:br>
              <a:rPr lang="uk-UA" sz="6600" smtClean="0"/>
            </a:br>
            <a:r>
              <a:rPr lang="uk-UA" sz="6600" smtClean="0"/>
              <a:t/>
            </a:r>
            <a:br>
              <a:rPr lang="uk-UA" sz="6600" smtClean="0"/>
            </a:br>
            <a:r>
              <a:rPr lang="uk-UA" sz="6600" smtClean="0"/>
              <a:t>АШ ОШ УШ ЕШ ИШ ІШ</a:t>
            </a:r>
            <a:endParaRPr lang="ru-RU" sz="6600" smtClean="0"/>
          </a:p>
        </p:txBody>
      </p:sp>
      <p:pic>
        <p:nvPicPr>
          <p:cNvPr id="11267" name="Picture 3" descr="F:\ШКОЛА\ЦІКАВИНКИ\герои сказок\Cheburash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8144" y="251445"/>
            <a:ext cx="2693988" cy="248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uk-UA" sz="60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sz="6000" b="1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Физзарядка_xvid_Trimmed_x264_WMV V9_00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39863" y="1474788"/>
            <a:ext cx="7561262" cy="56721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04208" y="0"/>
            <a:ext cx="3312368" cy="403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92450"/>
            <a:ext cx="4572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286250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23125" y="0"/>
            <a:ext cx="2857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12120" y="2567121"/>
            <a:ext cx="3744416" cy="49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96495" y="3488550"/>
            <a:ext cx="3384129" cy="407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31800" y="900113"/>
            <a:ext cx="9069388" cy="877887"/>
          </a:xfrm>
        </p:spPr>
        <p:txBody>
          <a:bodyPr/>
          <a:lstStyle/>
          <a:p>
            <a:pPr eaLnBrk="1"/>
            <a: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br>
              <a:rPr lang="uk-UA" sz="66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7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Ось хатина, </a:t>
            </a:r>
            <a:br>
              <a:rPr lang="uk-UA" sz="7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7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ній – Співак.</a:t>
            </a:r>
            <a:br>
              <a:rPr lang="uk-UA" sz="7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7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цю пташку звати? </a:t>
            </a:r>
            <a:r>
              <a:rPr lang="uk-UA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smtClean="0">
                <a:solidFill>
                  <a:srgbClr val="081DE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smtClean="0">
              <a:solidFill>
                <a:srgbClr val="081D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6"/>
          <p:cNvSpPr>
            <a:spLocks noGrp="1"/>
          </p:cNvSpPr>
          <p:nvPr>
            <p:ph idx="1"/>
          </p:nvPr>
        </p:nvSpPr>
        <p:spPr>
          <a:xfrm>
            <a:off x="287338" y="3708400"/>
            <a:ext cx="3600450" cy="347503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6263" y="2916238"/>
            <a:ext cx="9069387" cy="1260475"/>
          </a:xfrm>
        </p:spPr>
        <p:txBody>
          <a:bodyPr/>
          <a:lstStyle/>
          <a:p>
            <a:r>
              <a:rPr lang="uk-UA" sz="72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ШПАК</a:t>
            </a:r>
            <a:endParaRPr lang="ru-RU" sz="7200" smtClean="0">
              <a:solidFill>
                <a:srgbClr val="CC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8188" y="3605213"/>
            <a:ext cx="217487" cy="242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05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9792" y="4029373"/>
            <a:ext cx="3528392" cy="3134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8464" y="467469"/>
            <a:ext cx="3168105" cy="407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" name="ШПАК (2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84550" y="6659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4" descr="F:\картинки\Детские\0_1ea6c_f51ba08d_XL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237166">
            <a:off x="-153194" y="5556"/>
            <a:ext cx="3673476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:\картинки\Детские\0_1ea6c_f51ba08d_XL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8513358">
            <a:off x="6740525" y="123825"/>
            <a:ext cx="36718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:\картинки\Детские\0_1ea6c_f51ba08d_XL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574476">
            <a:off x="-815975" y="5116513"/>
            <a:ext cx="36734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:\картинки\Детские\0_1ea6c_f51ba08d_XL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227552">
            <a:off x="6884194" y="4855369"/>
            <a:ext cx="36734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 descr="508823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11525" y="3132138"/>
            <a:ext cx="238760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Содержимое 9" descr="508646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08738" y="755650"/>
            <a:ext cx="3228975" cy="3295650"/>
          </a:xfrm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uk-UA" sz="6600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СОВЕНЯТА</a:t>
            </a:r>
            <a:endParaRPr lang="ru-RU" sz="6600" b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шуточная-анимашка-сова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295721">
            <a:off x="791840" y="1259557"/>
            <a:ext cx="2286000" cy="304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414" name="Рисунок 11" descr="508823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60846">
            <a:off x="2274888" y="4216400"/>
            <a:ext cx="330993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508680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76739">
            <a:off x="5964382" y="4045967"/>
            <a:ext cx="2286000" cy="304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92163" y="1331913"/>
            <a:ext cx="8569325" cy="1620837"/>
          </a:xfrm>
        </p:spPr>
        <p:txBody>
          <a:bodyPr/>
          <a:lstStyle/>
          <a:p>
            <a:r>
              <a:rPr lang="uk-UA" sz="9600" smtClean="0"/>
              <a:t>ДУБ</a:t>
            </a:r>
            <a:endParaRPr lang="ru-RU" sz="96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9600" smtClean="0"/>
              <a:t>ДУ</a:t>
            </a:r>
            <a:r>
              <a:rPr lang="uk-UA" sz="9600" smtClean="0">
                <a:solidFill>
                  <a:srgbClr val="FF0000"/>
                </a:solidFill>
              </a:rPr>
              <a:t>Ш</a:t>
            </a:r>
            <a:endParaRPr lang="ru-RU" sz="960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5900" y="4211638"/>
            <a:ext cx="312737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600" smtClean="0"/>
              <a:t>МАЛИНА</a:t>
            </a:r>
            <a:endParaRPr lang="ru-RU" sz="96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9600" smtClean="0"/>
              <a:t>МА</a:t>
            </a:r>
            <a:r>
              <a:rPr lang="uk-UA" sz="9600" smtClean="0">
                <a:solidFill>
                  <a:srgbClr val="FF0000"/>
                </a:solidFill>
              </a:rPr>
              <a:t>Ш</a:t>
            </a:r>
            <a:r>
              <a:rPr lang="uk-UA" sz="9600" smtClean="0"/>
              <a:t>ИНА</a:t>
            </a:r>
            <a:endParaRPr lang="ru-RU" sz="9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600" smtClean="0"/>
              <a:t>ПАПКА</a:t>
            </a:r>
            <a:endParaRPr lang="ru-RU" sz="96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9600" smtClean="0">
                <a:solidFill>
                  <a:srgbClr val="FF0000"/>
                </a:solidFill>
              </a:rPr>
              <a:t>Ш</a:t>
            </a:r>
            <a:r>
              <a:rPr lang="uk-UA" sz="9600" smtClean="0"/>
              <a:t>АПКА</a:t>
            </a:r>
            <a:endParaRPr lang="ru-RU" sz="9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1511300" y="323850"/>
            <a:ext cx="69310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Як звати казкового героя?</a:t>
            </a:r>
            <a:endParaRPr lang="ru-RU" sz="4400">
              <a:solidFill>
                <a:srgbClr val="6600CC"/>
              </a:solidFill>
            </a:endParaRPr>
          </a:p>
        </p:txBody>
      </p:sp>
      <p:pic>
        <p:nvPicPr>
          <p:cNvPr id="4" name="cheburashka.idet.v.shkolu(2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11300" y="1042988"/>
            <a:ext cx="7897813" cy="59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600" smtClean="0"/>
              <a:t>КОТИК</a:t>
            </a:r>
            <a:endParaRPr lang="ru-RU" sz="96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9600" smtClean="0"/>
              <a:t>КО</a:t>
            </a:r>
            <a:r>
              <a:rPr lang="uk-UA" sz="9600" smtClean="0">
                <a:solidFill>
                  <a:srgbClr val="FF0000"/>
                </a:solidFill>
              </a:rPr>
              <a:t>Ш</a:t>
            </a:r>
            <a:r>
              <a:rPr lang="uk-UA" sz="9600" smtClean="0"/>
              <a:t>ИК</a:t>
            </a:r>
            <a:endParaRPr lang="ru-RU" sz="9600" smtClean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02045" y="5043748"/>
            <a:ext cx="4478580" cy="251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741363"/>
          </a:xfrm>
        </p:spPr>
        <p:txBody>
          <a:bodyPr/>
          <a:lstStyle/>
          <a:p>
            <a:pPr eaLnBrk="1">
              <a:defRPr/>
            </a:pP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ЧИСТОМОВКА</a:t>
            </a: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863600" y="1042988"/>
            <a:ext cx="921702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/>
              <a:t>Ша - ша - ша - шубку білочка знайшла,</a:t>
            </a:r>
          </a:p>
          <a:p>
            <a:r>
              <a:rPr lang="uk-UA" sz="4800"/>
              <a:t>шо - шо - шо - ми купили борошно,</a:t>
            </a:r>
          </a:p>
          <a:p>
            <a:r>
              <a:rPr lang="uk-UA" sz="4800"/>
              <a:t>шу - шу - шу – яблук натрушу,</a:t>
            </a:r>
          </a:p>
          <a:p>
            <a:r>
              <a:rPr lang="uk-UA" sz="4800"/>
              <a:t>ашка - ашка - ашка - літає   пташка.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462088"/>
          </a:xfrm>
        </p:spPr>
        <p:txBody>
          <a:bodyPr/>
          <a:lstStyle/>
          <a:p>
            <a:pPr eaLnBrk="1"/>
            <a:r>
              <a:rPr lang="ru-RU" sz="4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СКОРОМОВКА</a:t>
            </a:r>
          </a:p>
        </p:txBody>
      </p:sp>
      <p:sp>
        <p:nvSpPr>
          <p:cNvPr id="512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/>
            <a:r>
              <a:rPr lang="ru-RU" sz="6600" smtClean="0"/>
              <a:t>К</a:t>
            </a:r>
            <a:r>
              <a:rPr lang="uk-UA" sz="6600" smtClean="0"/>
              <a:t>і</a:t>
            </a:r>
            <a:r>
              <a:rPr lang="ru-RU" sz="6600" smtClean="0">
                <a:solidFill>
                  <a:srgbClr val="FF0000"/>
                </a:solidFill>
              </a:rPr>
              <a:t>ш</a:t>
            </a:r>
            <a:r>
              <a:rPr lang="ru-RU" sz="6600" smtClean="0"/>
              <a:t>ка ми</a:t>
            </a:r>
            <a:r>
              <a:rPr lang="ru-RU" sz="6600" smtClean="0">
                <a:solidFill>
                  <a:srgbClr val="FF0000"/>
                </a:solidFill>
              </a:rPr>
              <a:t>ш</a:t>
            </a:r>
            <a:r>
              <a:rPr lang="ru-RU" sz="6600" smtClean="0"/>
              <a:t>ку </a:t>
            </a:r>
          </a:p>
          <a:p>
            <a:pPr algn="ctr" eaLnBrk="1"/>
            <a:r>
              <a:rPr lang="ru-RU" sz="6600" smtClean="0"/>
              <a:t>по</a:t>
            </a:r>
            <a:r>
              <a:rPr lang="ru-RU" sz="6600" smtClean="0">
                <a:solidFill>
                  <a:srgbClr val="FF0000"/>
                </a:solidFill>
              </a:rPr>
              <a:t>ш</a:t>
            </a:r>
            <a:r>
              <a:rPr lang="ru-RU" sz="6600" smtClean="0"/>
              <a:t>укала – </a:t>
            </a:r>
          </a:p>
          <a:p>
            <a:pPr algn="ctr" eaLnBrk="1"/>
            <a:r>
              <a:rPr lang="uk-UA" sz="6600" smtClean="0"/>
              <a:t>Не знай</a:t>
            </a:r>
            <a:r>
              <a:rPr lang="uk-UA" sz="6600" smtClean="0">
                <a:solidFill>
                  <a:srgbClr val="FF0000"/>
                </a:solidFill>
              </a:rPr>
              <a:t>ш</a:t>
            </a:r>
            <a:r>
              <a:rPr lang="uk-UA" sz="6600" smtClean="0"/>
              <a:t>ла </a:t>
            </a:r>
          </a:p>
          <a:p>
            <a:pPr algn="ctr" eaLnBrk="1"/>
            <a:r>
              <a:rPr lang="uk-UA" sz="6600" smtClean="0"/>
              <a:t>нявчати стала.</a:t>
            </a:r>
            <a:endParaRPr lang="ru-RU" sz="6600" smtClean="0"/>
          </a:p>
        </p:txBody>
      </p:sp>
      <p:pic>
        <p:nvPicPr>
          <p:cNvPr id="5124" name="Picture 2" descr="F:\ШКОЛА\шаблоны\кошечки\cat6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863600" y="3492500"/>
            <a:ext cx="31940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606550"/>
          </a:xfrm>
        </p:spPr>
        <p:txBody>
          <a:bodyPr/>
          <a:lstStyle/>
          <a:p>
            <a:pPr eaLnBrk="1"/>
            <a:r>
              <a:rPr lang="ru-RU" sz="4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СКОРОМОВКА</a:t>
            </a:r>
            <a:endParaRPr lang="ru-RU" sz="48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/>
            <a:r>
              <a:rPr lang="uk-UA" sz="6600" smtClean="0"/>
              <a:t>Ти</a:t>
            </a:r>
            <a:r>
              <a:rPr lang="uk-UA" sz="6600" smtClean="0">
                <a:solidFill>
                  <a:srgbClr val="FF0000"/>
                </a:solidFill>
              </a:rPr>
              <a:t>ш</a:t>
            </a:r>
            <a:r>
              <a:rPr lang="uk-UA" sz="6600" smtClean="0"/>
              <a:t>ком – ни</a:t>
            </a:r>
            <a:r>
              <a:rPr lang="uk-UA" sz="6600" smtClean="0">
                <a:solidFill>
                  <a:srgbClr val="FF0000"/>
                </a:solidFill>
              </a:rPr>
              <a:t>ш</a:t>
            </a:r>
            <a:r>
              <a:rPr lang="uk-UA" sz="6600" smtClean="0"/>
              <a:t>ком </a:t>
            </a:r>
          </a:p>
          <a:p>
            <a:pPr algn="ctr" eaLnBrk="1"/>
            <a:r>
              <a:rPr lang="uk-UA" sz="6600" smtClean="0"/>
              <a:t>вий</a:t>
            </a:r>
            <a:r>
              <a:rPr lang="uk-UA" sz="6600" smtClean="0">
                <a:solidFill>
                  <a:srgbClr val="FF0000"/>
                </a:solidFill>
              </a:rPr>
              <a:t>ш</a:t>
            </a:r>
            <a:r>
              <a:rPr lang="uk-UA" sz="6600" smtClean="0"/>
              <a:t>ла ми</a:t>
            </a:r>
            <a:r>
              <a:rPr lang="uk-UA" sz="6600" smtClean="0">
                <a:solidFill>
                  <a:srgbClr val="FF0000"/>
                </a:solidFill>
              </a:rPr>
              <a:t>ш</a:t>
            </a:r>
            <a:r>
              <a:rPr lang="uk-UA" sz="6600" smtClean="0"/>
              <a:t>ка із нори.</a:t>
            </a:r>
          </a:p>
          <a:p>
            <a:pPr algn="ctr" eaLnBrk="1"/>
            <a:r>
              <a:rPr lang="uk-UA" sz="6600" smtClean="0"/>
              <a:t>В </a:t>
            </a:r>
            <a:r>
              <a:rPr lang="uk-UA" sz="6600" smtClean="0">
                <a:solidFill>
                  <a:srgbClr val="FF0000"/>
                </a:solidFill>
              </a:rPr>
              <a:t>ш</a:t>
            </a:r>
            <a:r>
              <a:rPr lang="uk-UA" sz="6600" smtClean="0"/>
              <a:t>кряботу</a:t>
            </a:r>
            <a:r>
              <a:rPr lang="uk-UA" sz="6600" smtClean="0">
                <a:solidFill>
                  <a:srgbClr val="FF0000"/>
                </a:solidFill>
              </a:rPr>
              <a:t>ш</a:t>
            </a:r>
            <a:r>
              <a:rPr lang="uk-UA" sz="6600" smtClean="0"/>
              <a:t>ки </a:t>
            </a:r>
          </a:p>
          <a:p>
            <a:pPr algn="ctr" eaLnBrk="1"/>
            <a:r>
              <a:rPr lang="uk-UA" sz="6600" smtClean="0"/>
              <a:t>ніс і ву</a:t>
            </a:r>
            <a:r>
              <a:rPr lang="uk-UA" sz="6600" smtClean="0">
                <a:solidFill>
                  <a:srgbClr val="FF0000"/>
                </a:solidFill>
              </a:rPr>
              <a:t>ш</a:t>
            </a:r>
            <a:r>
              <a:rPr lang="uk-UA" sz="6600" smtClean="0"/>
              <a:t>ка догори.</a:t>
            </a:r>
            <a:endParaRPr lang="ru-RU" sz="6600" smtClean="0"/>
          </a:p>
        </p:txBody>
      </p:sp>
      <p:pic>
        <p:nvPicPr>
          <p:cNvPr id="6148" name="Picture 13" descr="C:\картинки\Детские\decf83cf107b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93063" y="4067175"/>
            <a:ext cx="18383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4" descr="C:\картинки\Детские\1247eef38f9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03238" y="395288"/>
            <a:ext cx="126206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sz="4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СКОРОМОВКА</a:t>
            </a:r>
            <a:endParaRPr lang="ru-RU" sz="480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/>
            <a:r>
              <a:rPr lang="uk-UA" sz="4800" smtClean="0">
                <a:solidFill>
                  <a:srgbClr val="FF0000"/>
                </a:solidFill>
              </a:rPr>
              <a:t>Ш</a:t>
            </a:r>
            <a:r>
              <a:rPr lang="uk-UA" sz="4800" smtClean="0"/>
              <a:t>маток сальця </a:t>
            </a:r>
            <a:r>
              <a:rPr lang="uk-UA" sz="4800" smtClean="0">
                <a:solidFill>
                  <a:srgbClr val="FF0000"/>
                </a:solidFill>
              </a:rPr>
              <a:t>ш</a:t>
            </a:r>
            <a:r>
              <a:rPr lang="uk-UA" sz="4800" smtClean="0"/>
              <a:t>укає ми</a:t>
            </a:r>
            <a:r>
              <a:rPr lang="uk-UA" sz="4800" smtClean="0">
                <a:solidFill>
                  <a:srgbClr val="FF0000"/>
                </a:solidFill>
              </a:rPr>
              <a:t>ш</a:t>
            </a:r>
            <a:r>
              <a:rPr lang="uk-UA" sz="4800" smtClean="0"/>
              <a:t>ка,</a:t>
            </a:r>
          </a:p>
          <a:p>
            <a:pPr algn="ctr" eaLnBrk="1"/>
            <a:r>
              <a:rPr lang="uk-UA" sz="4800" smtClean="0"/>
              <a:t>У на</a:t>
            </a:r>
            <a:r>
              <a:rPr lang="uk-UA" sz="4800" smtClean="0">
                <a:solidFill>
                  <a:srgbClr val="FF0000"/>
                </a:solidFill>
              </a:rPr>
              <a:t>ш</a:t>
            </a:r>
            <a:r>
              <a:rPr lang="uk-UA" sz="4800" smtClean="0"/>
              <a:t>ій </a:t>
            </a:r>
            <a:r>
              <a:rPr lang="uk-UA" sz="4800" smtClean="0">
                <a:solidFill>
                  <a:srgbClr val="FF0000"/>
                </a:solidFill>
              </a:rPr>
              <a:t>ш</a:t>
            </a:r>
            <a:r>
              <a:rPr lang="uk-UA" sz="4800" smtClean="0"/>
              <a:t>афі </a:t>
            </a:r>
            <a:r>
              <a:rPr lang="uk-UA" sz="4800" smtClean="0">
                <a:solidFill>
                  <a:srgbClr val="FF0000"/>
                </a:solidFill>
              </a:rPr>
              <a:t>ш</a:t>
            </a:r>
            <a:r>
              <a:rPr lang="uk-UA" sz="4800" smtClean="0"/>
              <a:t>арудить, </a:t>
            </a:r>
          </a:p>
          <a:p>
            <a:pPr algn="ctr" eaLnBrk="1"/>
            <a:r>
              <a:rPr lang="uk-UA" sz="4800" smtClean="0"/>
              <a:t>Як </a:t>
            </a:r>
            <a:r>
              <a:rPr lang="uk-UA" sz="4800" smtClean="0">
                <a:solidFill>
                  <a:srgbClr val="FF0000"/>
                </a:solidFill>
              </a:rPr>
              <a:t>ш</a:t>
            </a:r>
            <a:r>
              <a:rPr lang="uk-UA" sz="4800" smtClean="0"/>
              <a:t>урхоне на ми</a:t>
            </a:r>
            <a:r>
              <a:rPr lang="uk-UA" sz="4800" smtClean="0">
                <a:solidFill>
                  <a:srgbClr val="FF0000"/>
                </a:solidFill>
              </a:rPr>
              <a:t>ш</a:t>
            </a:r>
            <a:r>
              <a:rPr lang="uk-UA" sz="4800" smtClean="0"/>
              <a:t>ку кі</a:t>
            </a:r>
            <a:r>
              <a:rPr lang="uk-UA" sz="4800" smtClean="0">
                <a:solidFill>
                  <a:srgbClr val="FF0000"/>
                </a:solidFill>
              </a:rPr>
              <a:t>ш</a:t>
            </a:r>
            <a:r>
              <a:rPr lang="uk-UA" sz="4800" smtClean="0"/>
              <a:t>ка!</a:t>
            </a:r>
          </a:p>
          <a:p>
            <a:pPr algn="ctr" eaLnBrk="1"/>
            <a:r>
              <a:rPr lang="uk-UA" sz="4800" smtClean="0"/>
              <a:t>А ми</a:t>
            </a:r>
            <a:r>
              <a:rPr lang="uk-UA" sz="4800" smtClean="0">
                <a:solidFill>
                  <a:srgbClr val="FF0000"/>
                </a:solidFill>
              </a:rPr>
              <a:t>ш</a:t>
            </a:r>
            <a:r>
              <a:rPr lang="uk-UA" sz="4800" smtClean="0"/>
              <a:t>ка </a:t>
            </a:r>
            <a:r>
              <a:rPr lang="uk-UA" sz="4800" smtClean="0">
                <a:solidFill>
                  <a:srgbClr val="FF0000"/>
                </a:solidFill>
              </a:rPr>
              <a:t>ш</a:t>
            </a:r>
            <a:r>
              <a:rPr lang="uk-UA" sz="4800" smtClean="0"/>
              <a:t>усть у </a:t>
            </a:r>
            <a:r>
              <a:rPr lang="uk-UA" sz="4800" smtClean="0">
                <a:solidFill>
                  <a:srgbClr val="FF0000"/>
                </a:solidFill>
              </a:rPr>
              <a:t>ш</a:t>
            </a:r>
            <a:r>
              <a:rPr lang="uk-UA" sz="4800" smtClean="0"/>
              <a:t>парку вмить.</a:t>
            </a:r>
            <a:endParaRPr lang="ru-RU" sz="4800" smtClean="0"/>
          </a:p>
        </p:txBody>
      </p:sp>
      <p:pic>
        <p:nvPicPr>
          <p:cNvPr id="4" name="Picture 6" descr="C:\картинки\Детские\5535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56136" y="5075981"/>
            <a:ext cx="3041177" cy="2042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6272" y="2807147"/>
            <a:ext cx="441705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195" name="Picture 12" descr="F:\ШКОЛА\шаблоны\кошечки\cat15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0113" y="-684213"/>
            <a:ext cx="5040312" cy="604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384550" y="1331913"/>
            <a:ext cx="5688013" cy="17272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671888" y="2051050"/>
            <a:ext cx="1008062" cy="73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056438" y="2051050"/>
            <a:ext cx="1008062" cy="73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761038" y="2051050"/>
            <a:ext cx="1008062" cy="73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744913" y="2339975"/>
            <a:ext cx="503237" cy="71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 bwMode="auto">
          <a:xfrm>
            <a:off x="4895850" y="1763713"/>
            <a:ext cx="504825" cy="503237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 bwMode="auto">
          <a:xfrm>
            <a:off x="8280400" y="1763713"/>
            <a:ext cx="504825" cy="503237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911975" y="1331913"/>
            <a:ext cx="0" cy="1655762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26" name="Блок-схема: объединение 31"/>
          <p:cNvSpPr>
            <a:spLocks noChangeArrowheads="1"/>
          </p:cNvSpPr>
          <p:nvPr/>
        </p:nvSpPr>
        <p:spPr bwMode="auto">
          <a:xfrm rot="1045366">
            <a:off x="5160963" y="1366838"/>
            <a:ext cx="190500" cy="354012"/>
          </a:xfrm>
          <a:prstGeom prst="flowChartMerg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384550" y="4572000"/>
            <a:ext cx="5759450" cy="180022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744913" y="5364163"/>
            <a:ext cx="1008062" cy="714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832475" y="5364163"/>
            <a:ext cx="1008063" cy="714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127875" y="5364163"/>
            <a:ext cx="1008063" cy="714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 bwMode="auto">
          <a:xfrm>
            <a:off x="5040313" y="5148263"/>
            <a:ext cx="504825" cy="503237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 bwMode="auto">
          <a:xfrm>
            <a:off x="8353425" y="5148263"/>
            <a:ext cx="503238" cy="503237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33" name="Блок-схема: объединение 48"/>
          <p:cNvSpPr>
            <a:spLocks noChangeArrowheads="1"/>
          </p:cNvSpPr>
          <p:nvPr/>
        </p:nvSpPr>
        <p:spPr bwMode="auto">
          <a:xfrm rot="1751935">
            <a:off x="5272088" y="4716463"/>
            <a:ext cx="185737" cy="406400"/>
          </a:xfrm>
          <a:prstGeom prst="flowChartMerg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6985000" y="4572000"/>
            <a:ext cx="0" cy="18002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35" name="Picture 12" descr="F:\ШКОЛА\шаблоны\кошечки\cat15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338" y="0"/>
            <a:ext cx="287655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67869"/>
            <a:ext cx="30099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email"/>
          <a:srcRect l="47879" t="-3163" r="-798" b="5106"/>
          <a:stretch>
            <a:fillRect/>
          </a:stretch>
        </p:blipFill>
        <p:spPr bwMode="auto">
          <a:xfrm>
            <a:off x="0" y="0"/>
            <a:ext cx="165850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uk-UA" sz="5400" b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Гра “Впіймай звук”</a:t>
            </a:r>
            <a:endParaRPr lang="ru-RU" sz="5400" b="1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503238" y="1474788"/>
            <a:ext cx="9069387" cy="4987925"/>
          </a:xfrm>
        </p:spPr>
        <p:txBody>
          <a:bodyPr/>
          <a:lstStyle/>
          <a:p>
            <a:pPr algn="ctr" eaLnBrk="1"/>
            <a:r>
              <a:rPr lang="uk-UA" sz="6000" b="1" smtClean="0">
                <a:solidFill>
                  <a:schemeClr val="tx1"/>
                </a:solidFill>
              </a:rPr>
              <a:t>Ш</a:t>
            </a:r>
            <a:r>
              <a:rPr lang="uk-UA" sz="6000" smtClean="0"/>
              <a:t>видко </a:t>
            </a:r>
            <a:r>
              <a:rPr lang="uk-UA" sz="6000" b="1" smtClean="0">
                <a:solidFill>
                  <a:schemeClr val="tx1"/>
                </a:solidFill>
              </a:rPr>
              <a:t>ш</a:t>
            </a:r>
            <a:r>
              <a:rPr lang="uk-UA" sz="6000" smtClean="0"/>
              <a:t>илом </a:t>
            </a:r>
            <a:r>
              <a:rPr lang="uk-UA" sz="6000" b="1" smtClean="0">
                <a:solidFill>
                  <a:schemeClr val="tx1"/>
                </a:solidFill>
              </a:rPr>
              <a:t>ш</a:t>
            </a:r>
            <a:r>
              <a:rPr lang="uk-UA" sz="6000" smtClean="0"/>
              <a:t>ила </a:t>
            </a:r>
          </a:p>
          <a:p>
            <a:pPr algn="ctr" eaLnBrk="1"/>
            <a:r>
              <a:rPr lang="uk-UA" sz="6000" b="1" smtClean="0">
                <a:solidFill>
                  <a:schemeClr val="tx1"/>
                </a:solidFill>
              </a:rPr>
              <a:t>ш</a:t>
            </a:r>
            <a:r>
              <a:rPr lang="uk-UA" sz="6000" smtClean="0"/>
              <a:t>убу кі</a:t>
            </a:r>
            <a:r>
              <a:rPr lang="uk-UA" sz="6000" b="1" smtClean="0">
                <a:solidFill>
                  <a:schemeClr val="tx1"/>
                </a:solidFill>
              </a:rPr>
              <a:t>ш</a:t>
            </a:r>
            <a:r>
              <a:rPr lang="uk-UA" sz="6000" smtClean="0"/>
              <a:t>ка ми</a:t>
            </a:r>
            <a:r>
              <a:rPr lang="uk-UA" sz="6000" b="1" smtClean="0">
                <a:solidFill>
                  <a:schemeClr val="tx1"/>
                </a:solidFill>
              </a:rPr>
              <a:t>ш</a:t>
            </a:r>
            <a:r>
              <a:rPr lang="uk-UA" sz="6000" smtClean="0"/>
              <a:t>ці,</a:t>
            </a:r>
          </a:p>
          <a:p>
            <a:pPr algn="ctr" eaLnBrk="1"/>
            <a:r>
              <a:rPr lang="uk-UA" sz="6000" smtClean="0"/>
              <a:t>А ми</a:t>
            </a:r>
            <a:r>
              <a:rPr lang="uk-UA" sz="6000" b="1" smtClean="0">
                <a:solidFill>
                  <a:schemeClr val="tx1"/>
                </a:solidFill>
              </a:rPr>
              <a:t>ш</a:t>
            </a:r>
            <a:r>
              <a:rPr lang="uk-UA" sz="6000" smtClean="0"/>
              <a:t>ка </a:t>
            </a:r>
            <a:r>
              <a:rPr lang="uk-UA" sz="6000" b="1" smtClean="0">
                <a:solidFill>
                  <a:schemeClr val="tx1"/>
                </a:solidFill>
              </a:rPr>
              <a:t>ш</a:t>
            </a:r>
            <a:r>
              <a:rPr lang="uk-UA" sz="6000" smtClean="0"/>
              <a:t>ила </a:t>
            </a:r>
          </a:p>
          <a:p>
            <a:pPr algn="ctr" eaLnBrk="1"/>
            <a:r>
              <a:rPr lang="uk-UA" sz="6000" b="1" smtClean="0">
                <a:solidFill>
                  <a:schemeClr val="tx1"/>
                </a:solidFill>
              </a:rPr>
              <a:t>ш</a:t>
            </a:r>
            <a:r>
              <a:rPr lang="uk-UA" sz="6000" smtClean="0"/>
              <a:t>овкові </a:t>
            </a:r>
            <a:r>
              <a:rPr lang="uk-UA" sz="6000" b="1" smtClean="0">
                <a:solidFill>
                  <a:schemeClr val="tx1"/>
                </a:solidFill>
              </a:rPr>
              <a:t>ш</a:t>
            </a:r>
            <a:r>
              <a:rPr lang="uk-UA" sz="6000" smtClean="0"/>
              <a:t>тани кі</a:t>
            </a:r>
            <a:r>
              <a:rPr lang="uk-UA" sz="6000" b="1" smtClean="0">
                <a:solidFill>
                  <a:schemeClr val="tx1"/>
                </a:solidFill>
              </a:rPr>
              <a:t>ш</a:t>
            </a:r>
            <a:r>
              <a:rPr lang="uk-UA" sz="6000" smtClean="0"/>
              <a:t>ці. </a:t>
            </a:r>
            <a:endParaRPr lang="ru-RU" sz="6000" smtClean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44368" y="5254625"/>
            <a:ext cx="2400300" cy="23050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145</Words>
  <Application>Microsoft Office PowerPoint</Application>
  <PresentationFormat>Произвольный</PresentationFormat>
  <Paragraphs>45</Paragraphs>
  <Slides>20</Slides>
  <Notes>4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ЧИСТОМОВКА</vt:lpstr>
      <vt:lpstr>СКОРОМОВКА</vt:lpstr>
      <vt:lpstr>СКОРОМОВКА</vt:lpstr>
      <vt:lpstr>СКОРОМОВКА</vt:lpstr>
      <vt:lpstr>Слайд 7</vt:lpstr>
      <vt:lpstr>Слайд 8</vt:lpstr>
      <vt:lpstr>Гра “Впіймай звук”</vt:lpstr>
      <vt:lpstr>ША ШО ШУ ШЕ ШИ ШІ  АШ ОШ УШ ЕШ ИШ ІШ</vt:lpstr>
      <vt:lpstr>ФІЗКУЛЬТХВИЛИНКА</vt:lpstr>
      <vt:lpstr>Слайд 12</vt:lpstr>
      <vt:lpstr>       ЗАГАДКА  Ось хатина,  в ній – Співак.  Як цю пташку звати?    </vt:lpstr>
      <vt:lpstr>ШПАК</vt:lpstr>
      <vt:lpstr>Слайд 15</vt:lpstr>
      <vt:lpstr>СОВЕНЯТА</vt:lpstr>
      <vt:lpstr>ДУБ</vt:lpstr>
      <vt:lpstr>МАЛИНА</vt:lpstr>
      <vt:lpstr>ПАПКА</vt:lpstr>
      <vt:lpstr>КОТИК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DNA7 X86</cp:lastModifiedBy>
  <cp:revision>48</cp:revision>
  <cp:lastPrinted>1601-01-01T00:00:00Z</cp:lastPrinted>
  <dcterms:created xsi:type="dcterms:W3CDTF">2010-11-10T11:18:49Z</dcterms:created>
  <dcterms:modified xsi:type="dcterms:W3CDTF">2014-02-05T19:52:27Z</dcterms:modified>
</cp:coreProperties>
</file>