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6B"/>
    <a:srgbClr val="CE7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2" d="100"/>
          <a:sy n="42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057400" y="2590800"/>
            <a:ext cx="6705600" cy="1371600"/>
          </a:xfrm>
          <a:prstGeom prst="rect">
            <a:avLst/>
          </a:prstGeom>
          <a:solidFill>
            <a:srgbClr val="FFC36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057400" y="1981200"/>
            <a:ext cx="6705600" cy="1066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CE7B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905000"/>
            <a:ext cx="6172200" cy="11430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200400"/>
            <a:ext cx="6400800" cy="8382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62F87F-F6D4-49F2-9E6A-2ECE0E29FBAA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3079" name="Picture 7" descr="C:\backgrounds\cornucopi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85800"/>
            <a:ext cx="5943600" cy="5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5661F-F084-4483-A109-32BFA6FAC3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291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457200"/>
            <a:ext cx="17907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219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D068B-CDB2-434B-AF73-480A74F3E4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2537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0104-7A9B-4F7F-B4B6-207C09E8FB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7880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94737-4268-4F88-AF37-0580C469C1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731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2600" y="17526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97A1A-B676-412F-B538-CAFBB5781F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55236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9943E-8B1A-4ECA-BA07-86BB4AF72D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2987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E735-369A-4D15-81DA-3F4A129459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1982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E16B4-B5EE-43AC-8C5F-2795563948A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90266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7357D-B534-4662-90B2-17876BCFF9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3082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B4269-7F39-4AFF-8789-62052CEBAA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070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52600"/>
            <a:ext cx="716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8811BE-F886-4108-912C-61042A813BA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dirty="0" err="1" smtClean="0"/>
              <a:t>Народн</a:t>
            </a:r>
            <a:r>
              <a:rPr lang="uk-UA" altLang="ru-RU" b="1" dirty="0" smtClean="0"/>
              <a:t>і казки</a:t>
            </a:r>
            <a:endParaRPr lang="en-US" altLang="ru-RU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068960"/>
            <a:ext cx="6400800" cy="2736304"/>
          </a:xfrm>
        </p:spPr>
        <p:txBody>
          <a:bodyPr/>
          <a:lstStyle/>
          <a:p>
            <a:r>
              <a:rPr lang="uk-UA" altLang="ru-RU" b="1" dirty="0" smtClean="0"/>
              <a:t>«Горобець та билина»</a:t>
            </a:r>
          </a:p>
          <a:p>
            <a:endParaRPr lang="uk-UA" altLang="ru-RU" b="1" dirty="0" smtClean="0"/>
          </a:p>
          <a:p>
            <a:r>
              <a:rPr lang="uk-UA" altLang="ru-RU" b="1" dirty="0" smtClean="0"/>
              <a:t>Урок читання</a:t>
            </a:r>
          </a:p>
          <a:p>
            <a:r>
              <a:rPr lang="uk-UA" altLang="ru-RU" b="1" dirty="0" smtClean="0"/>
              <a:t>14 листопада</a:t>
            </a:r>
            <a:endParaRPr lang="en-US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162800" cy="1143000"/>
          </a:xfrm>
        </p:spPr>
        <p:txBody>
          <a:bodyPr/>
          <a:lstStyle/>
          <a:p>
            <a:r>
              <a:rPr lang="uk-UA" altLang="ru-RU" sz="3200" b="1" i="1" dirty="0" smtClean="0"/>
              <a:t>Які якості символізують ці тварини?</a:t>
            </a:r>
            <a:endParaRPr lang="en-US" altLang="ru-RU" sz="3200" b="1" i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96752"/>
            <a:ext cx="7162800" cy="4975448"/>
          </a:xfrm>
        </p:spPr>
        <p:txBody>
          <a:bodyPr/>
          <a:lstStyle/>
          <a:p>
            <a:pPr marL="0" indent="0">
              <a:buNone/>
            </a:pPr>
            <a:endParaRPr lang="uk-UA" altLang="ru-RU" b="1" dirty="0" smtClean="0"/>
          </a:p>
          <a:p>
            <a:endParaRPr lang="en-US" alt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1883697"/>
              </p:ext>
            </p:extLst>
          </p:nvPr>
        </p:nvGraphicFramePr>
        <p:xfrm>
          <a:off x="1524000" y="1397000"/>
          <a:ext cx="7620000" cy="546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0008"/>
                <a:gridCol w="4499992"/>
              </a:tblGrid>
              <a:tr h="1365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4000" i="1" dirty="0" smtClean="0"/>
                        <a:t>боягузтво, </a:t>
                      </a:r>
                    </a:p>
                    <a:p>
                      <a:pPr algn="r"/>
                      <a:r>
                        <a:rPr lang="uk-UA" sz="4000" i="1" dirty="0" smtClean="0"/>
                        <a:t>слабкість</a:t>
                      </a:r>
                      <a:endParaRPr lang="ru-RU" sz="4000" i="1" dirty="0"/>
                    </a:p>
                  </a:txBody>
                  <a:tcPr>
                    <a:solidFill>
                      <a:srgbClr val="CE7B00"/>
                    </a:solidFill>
                  </a:tcPr>
                </a:tc>
              </a:tr>
              <a:tr h="1365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          </a:t>
                      </a:r>
                      <a:r>
                        <a:rPr lang="uk-UA" sz="4000" b="1" i="1" dirty="0" smtClean="0">
                          <a:solidFill>
                            <a:schemeClr val="bg1"/>
                          </a:solidFill>
                        </a:rPr>
                        <a:t>хитрість</a:t>
                      </a:r>
                      <a:r>
                        <a:rPr lang="uk-UA" b="1" i="1" dirty="0" smtClean="0"/>
                        <a:t> </a:t>
                      </a:r>
                    </a:p>
                    <a:p>
                      <a:endParaRPr lang="uk-UA" b="1" i="1" dirty="0" smtClean="0"/>
                    </a:p>
                  </a:txBody>
                  <a:tcPr>
                    <a:solidFill>
                      <a:srgbClr val="CE7B00"/>
                    </a:solidFill>
                  </a:tcPr>
                </a:tc>
              </a:tr>
              <a:tr h="13652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4000" b="1" i="1" dirty="0" smtClean="0">
                          <a:solidFill>
                            <a:schemeClr val="bg1"/>
                          </a:solidFill>
                        </a:rPr>
                        <a:t>Незграбність</a:t>
                      </a:r>
                    </a:p>
                    <a:p>
                      <a:pPr algn="r"/>
                      <a:r>
                        <a:rPr lang="uk-UA" sz="4000" b="1" i="1" dirty="0" smtClean="0">
                          <a:solidFill>
                            <a:schemeClr val="bg1"/>
                          </a:solidFill>
                        </a:rPr>
                        <a:t>сила</a:t>
                      </a:r>
                      <a:endParaRPr lang="ru-RU" sz="4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E7B00"/>
                    </a:solidFill>
                  </a:tcPr>
                </a:tc>
              </a:tr>
              <a:tr h="1365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4000" b="1" i="1" dirty="0" smtClean="0">
                          <a:solidFill>
                            <a:schemeClr val="bg1"/>
                          </a:solidFill>
                        </a:rPr>
                        <a:t>нахабство</a:t>
                      </a:r>
                      <a:endParaRPr lang="ru-RU" sz="4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E7B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Уроки укр. мови розробки\Архив укр мова прийоми\Уроки\Урок 15 Інтонаційне виділення\Иллюстрации\Рис 15-05 лисичк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22585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Уроки укр. мови розробки\Урок 09 Засоби звязку речень у тексті\Иллюстрации\Рис 9-04 зайчи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083" y="2881311"/>
            <a:ext cx="1587012" cy="28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1170477">
            <a:off x="2976109" y="2375907"/>
            <a:ext cx="3253983" cy="40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618407">
            <a:off x="4103683" y="2391089"/>
            <a:ext cx="2409314" cy="40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D:\Уроки укр. мови розробки\Урок 13 Розповідні речення\Иллюстрации\Рис 13-11 Миш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5" y="2905436"/>
            <a:ext cx="2952328" cy="19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Уроки укр. мови розробки\Архив укр мова прийоми\Уроки\Урок 30 Добирання слів\Иллюстрации\Рис 30-15 горобець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381" y="4845609"/>
            <a:ext cx="2100066" cy="20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600576">
            <a:off x="2578973" y="5872420"/>
            <a:ext cx="2537106" cy="40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02700">
            <a:off x="1926820" y="4318672"/>
            <a:ext cx="3841412" cy="40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92696"/>
            <a:ext cx="7162800" cy="1944216"/>
          </a:xfrm>
        </p:spPr>
        <p:txBody>
          <a:bodyPr/>
          <a:lstStyle/>
          <a:p>
            <a:r>
              <a:rPr lang="uk-UA" altLang="ru-RU" dirty="0" smtClean="0"/>
              <a:t>Українська </a:t>
            </a:r>
            <a:br>
              <a:rPr lang="uk-UA" altLang="ru-RU" dirty="0" smtClean="0"/>
            </a:br>
            <a:r>
              <a:rPr lang="uk-UA" altLang="ru-RU" dirty="0" smtClean="0"/>
              <a:t>народна казка</a:t>
            </a:r>
            <a:br>
              <a:rPr lang="uk-UA" altLang="ru-RU" dirty="0" smtClean="0"/>
            </a:br>
            <a:r>
              <a:rPr lang="uk-UA" altLang="ru-RU" dirty="0" smtClean="0"/>
              <a:t>«Горобець та билина»</a:t>
            </a:r>
            <a:endParaRPr lang="ru-RU" altLang="ru-RU" dirty="0"/>
          </a:p>
        </p:txBody>
      </p:sp>
      <p:pic>
        <p:nvPicPr>
          <p:cNvPr id="4" name="Picture 3" descr="D:\Уроки укр. мови розробки\Архив укр мова прийоми\Уроки\Урок 30 Добирання слів\Иллюстрации\Рис 30-15 горобець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824536" cy="30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5636" y="548680"/>
            <a:ext cx="25481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 коза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975648" y="692696"/>
            <a:ext cx="31683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шуліка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2132856"/>
            <a:ext cx="26390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кури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56176" y="3573016"/>
            <a:ext cx="2880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черви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72880" y="4885510"/>
            <a:ext cx="31683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довбня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860032" y="5877272"/>
            <a:ext cx="31683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воли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847" y="3573016"/>
            <a:ext cx="2448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люди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95636" y="4941168"/>
            <a:ext cx="31683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вогонь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23728" y="5877272"/>
            <a:ext cx="2448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вода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988" y="2132856"/>
            <a:ext cx="23237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4400" b="1" dirty="0" smtClean="0">
                <a:latin typeface="Verdana" pitchFamily="34" charset="0"/>
              </a:rPr>
              <a:t>вовк</a:t>
            </a:r>
            <a:endParaRPr lang="en-US" altLang="ru-RU" sz="4400" b="1" dirty="0">
              <a:latin typeface="Verdana" pitchFamily="34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 rot="20505114">
            <a:off x="432023" y="1193685"/>
            <a:ext cx="429399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20505114">
            <a:off x="85568" y="2589249"/>
            <a:ext cx="429399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2450853">
            <a:off x="8281815" y="1297270"/>
            <a:ext cx="429399" cy="12333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18087721">
            <a:off x="1534538" y="5341084"/>
            <a:ext cx="429399" cy="17158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0505114">
            <a:off x="80935" y="4094621"/>
            <a:ext cx="429399" cy="1224136"/>
          </a:xfrm>
          <a:prstGeom prst="curvedRightArrow">
            <a:avLst>
              <a:gd name="adj1" fmla="val 25000"/>
              <a:gd name="adj2" fmla="val 50000"/>
              <a:gd name="adj3" fmla="val 42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rot="15948141">
            <a:off x="4568517" y="5935175"/>
            <a:ext cx="429399" cy="11140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 rot="12747236">
            <a:off x="8341711" y="4073578"/>
            <a:ext cx="429399" cy="11140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10149554">
            <a:off x="8299818" y="2676105"/>
            <a:ext cx="429399" cy="11140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rot="13489861">
            <a:off x="7800083" y="5575135"/>
            <a:ext cx="429399" cy="11140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://www.loveread.ec/img/photo_books/15772/p0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988" y="188640"/>
            <a:ext cx="2857500" cy="37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7704" y="229868"/>
            <a:ext cx="2016224" cy="1169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курей</a:t>
            </a:r>
          </a:p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 лякати</a:t>
            </a:r>
            <a:endParaRPr lang="en-US" altLang="ru-RU" sz="2800" b="1" i="1" dirty="0">
              <a:latin typeface="Verdan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63687"/>
            <a:ext cx="2263189" cy="116955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i="1" dirty="0" err="1" smtClean="0">
                <a:latin typeface="Verdana" pitchFamily="34" charset="0"/>
              </a:rPr>
              <a:t>червів</a:t>
            </a:r>
            <a:endParaRPr lang="uk-UA" altLang="ru-RU" sz="2800" b="1" i="1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дзьобати</a:t>
            </a:r>
            <a:endParaRPr lang="en-US" altLang="ru-RU" sz="2800" b="1" i="1" dirty="0"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47664" y="2804956"/>
            <a:ext cx="2232248" cy="95410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довбню гризти</a:t>
            </a:r>
            <a:endParaRPr lang="en-US" altLang="ru-RU" sz="2800" b="1" i="1" dirty="0"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0954" y="4337376"/>
            <a:ext cx="2016224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волів</a:t>
            </a:r>
          </a:p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бити</a:t>
            </a:r>
            <a:endParaRPr lang="en-US" altLang="ru-RU" sz="2800" b="1" i="1" dirty="0">
              <a:latin typeface="Verdan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73859" y="5634334"/>
            <a:ext cx="201622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воду пити</a:t>
            </a:r>
            <a:endParaRPr lang="en-US" altLang="ru-RU" sz="2800" b="1" i="1" dirty="0">
              <a:latin typeface="Verdan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99665" y="4653136"/>
            <a:ext cx="2016224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вогонь гасити</a:t>
            </a:r>
            <a:endParaRPr lang="en-US" altLang="ru-RU" sz="2800" b="1" i="1" dirty="0">
              <a:latin typeface="Verdan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588224" y="3212976"/>
            <a:ext cx="2016224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людей</a:t>
            </a:r>
          </a:p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палити</a:t>
            </a:r>
            <a:endParaRPr lang="en-US" altLang="ru-RU" sz="2800" b="1" i="1" dirty="0">
              <a:latin typeface="Verdana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796136" y="1635405"/>
            <a:ext cx="2016224" cy="954107"/>
          </a:xfrm>
          <a:prstGeom prst="rect">
            <a:avLst/>
          </a:prstGeom>
          <a:solidFill>
            <a:srgbClr val="CE7B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вовка бити</a:t>
            </a:r>
            <a:endParaRPr lang="en-US" altLang="ru-RU" sz="2800" b="1" i="1" dirty="0">
              <a:latin typeface="Verdan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04248" y="101040"/>
            <a:ext cx="2232248" cy="1169551"/>
          </a:xfrm>
          <a:prstGeom prst="rect">
            <a:avLst/>
          </a:prstGeom>
          <a:solidFill>
            <a:srgbClr val="FFC36B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козу </a:t>
            </a:r>
          </a:p>
          <a:p>
            <a:pPr algn="ctr">
              <a:spcBef>
                <a:spcPct val="50000"/>
              </a:spcBef>
            </a:pPr>
            <a:r>
              <a:rPr lang="uk-UA" altLang="ru-RU" sz="2800" b="1" i="1" dirty="0" smtClean="0">
                <a:latin typeface="Verdana" pitchFamily="34" charset="0"/>
              </a:rPr>
              <a:t>їсти</a:t>
            </a:r>
            <a:endParaRPr lang="en-US" altLang="ru-RU" sz="2800" b="1" i="1" dirty="0">
              <a:latin typeface="Verdana" pitchFamily="34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 rot="8260234">
            <a:off x="827584" y="814643"/>
            <a:ext cx="1080120" cy="238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2305282">
            <a:off x="2279116" y="2232998"/>
            <a:ext cx="1080120" cy="238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9166756">
            <a:off x="5776454" y="943221"/>
            <a:ext cx="1080120" cy="238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rot="8260234">
            <a:off x="568861" y="3811799"/>
            <a:ext cx="1080120" cy="238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 rot="2516146">
            <a:off x="1318385" y="5839562"/>
            <a:ext cx="1080120" cy="238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 rot="19699262">
            <a:off x="4589948" y="5939879"/>
            <a:ext cx="1080120" cy="238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 rot="19199115">
            <a:off x="6710126" y="4900508"/>
            <a:ext cx="1080120" cy="238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13748424">
            <a:off x="7535700" y="2716171"/>
            <a:ext cx="1080120" cy="238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ckgrounds\cornucopi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3520"/>
            <a:ext cx="6495256" cy="56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59632" y="613355"/>
            <a:ext cx="769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3600" b="1" dirty="0" smtClean="0">
                <a:latin typeface="Verdana" pitchFamily="34" charset="0"/>
              </a:rPr>
              <a:t>Дома: с. 37 – 38 переказувати казку</a:t>
            </a:r>
            <a:endParaRPr lang="en-US" altLang="ru-RU" sz="3600" b="1" dirty="0">
              <a:latin typeface="Verdan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67944" y="2564904"/>
            <a:ext cx="5400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3600" b="1" dirty="0" smtClean="0">
                <a:solidFill>
                  <a:srgbClr val="FF0000"/>
                </a:solidFill>
                <a:latin typeface="Verdana" pitchFamily="34" charset="0"/>
              </a:rPr>
              <a:t>Подружіться</a:t>
            </a:r>
          </a:p>
          <a:p>
            <a:pPr algn="ctr">
              <a:spcBef>
                <a:spcPct val="50000"/>
              </a:spcBef>
            </a:pPr>
            <a:r>
              <a:rPr lang="uk-UA" altLang="ru-RU" sz="3600" b="1" dirty="0" smtClean="0">
                <a:solidFill>
                  <a:srgbClr val="FF0000"/>
                </a:solidFill>
                <a:latin typeface="Verdana" pitchFamily="34" charset="0"/>
              </a:rPr>
              <a:t> з казкою!</a:t>
            </a:r>
            <a:endParaRPr lang="en-US" altLang="ru-RU" sz="36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nkfulnes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thankfulness</Template>
  <TotalTime>80</TotalTime>
  <Words>71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thankfulness</vt:lpstr>
      <vt:lpstr>Народні казки</vt:lpstr>
      <vt:lpstr>Які якості символізують ці тварини?</vt:lpstr>
      <vt:lpstr>Українська  народна казка «Горобець та билина»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Народні казки</dc:title>
  <dc:creator>Михаил</dc:creator>
  <cp:lastModifiedBy>DNA7 X86</cp:lastModifiedBy>
  <cp:revision>9</cp:revision>
  <dcterms:created xsi:type="dcterms:W3CDTF">2013-11-12T19:16:57Z</dcterms:created>
  <dcterms:modified xsi:type="dcterms:W3CDTF">2013-12-14T13:21:42Z</dcterms:modified>
</cp:coreProperties>
</file>