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1C69-FAA5-43DE-BCA4-98FE3B0F9A4B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0ECE-08B7-4F60-A12A-CC1A451D5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97D1-3912-4906-A03E-FC29B92B6E3C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2BE1-129F-408A-96CF-3FE703E3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B24B-C8A0-437A-BCFA-0FBB6AA38672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CD63-B318-4840-B7DC-4002B2A8A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389E49-7811-4711-B07F-9AC55BB1BF92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9D96C3-8F98-4E74-B50D-7D354D30F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0D7DF-FFA9-44F3-8998-DC2028F72278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C8C10-15F4-46C6-B08F-C34443704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36F1-F602-4FE1-8DD8-4F3688B98EB6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3973-D43B-4606-94BA-29C31507C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E601-259C-47A5-9635-8CAB592ACE96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DFCF-46C3-44C5-9602-4ED31F814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D67774-0115-4A46-A9A1-91B2522F1377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01AB82-C918-4773-97F8-D10C0CDF6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D871-FE33-4A6C-92C9-D8C7CFBAA206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C4CF-D094-4EB9-95E9-11B937168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51699-29FC-4363-B679-D54D5E31D493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0D4B29-BFB7-4248-AA20-9519CA0E0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EBD49D-0CD9-40B0-9FDA-985D182694A9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DAA9D4-D42F-4583-8799-47A945883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1BC1F7-10D4-4563-8596-667DC257BA80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3F0814-2E6D-49D1-9BBA-8BB798E4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85" r:id="rId4"/>
    <p:sldLayoutId id="2147484086" r:id="rId5"/>
    <p:sldLayoutId id="2147484093" r:id="rId6"/>
    <p:sldLayoutId id="2147484087" r:id="rId7"/>
    <p:sldLayoutId id="2147484094" r:id="rId8"/>
    <p:sldLayoutId id="2147484095" r:id="rId9"/>
    <p:sldLayoutId id="2147484088" r:id="rId10"/>
    <p:sldLayoutId id="21474840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л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285728"/>
            <a:ext cx="8572560" cy="6357982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24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             Міністерство освіти і науки України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24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Херсонська загальноосвітня школа І-ІІІ ступенів № 1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66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          Свято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66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“ Чарівні фантазії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66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           осені ”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20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                                                                    Вчителя початкових класів,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20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                                                                    учителя вищої категорії,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20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                                                                    старшого вчителя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20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                                                                    Пікуліної Т.Л.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200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cs typeface="+mn-cs"/>
              </a:rPr>
              <a:t>                                       Херсон - 2010р.</a:t>
            </a:r>
            <a:endParaRPr lang="ru-RU" sz="2000" dirty="0">
              <a:solidFill>
                <a:srgbClr val="0070C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357188"/>
            <a:ext cx="8072437" cy="6286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5. До морозів ще далеко,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Ще у зелені весь ліс,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 за море вже лелека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Тепле літечко поніс.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6. Відлітають гуси і лелеки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У края заморські і далекі.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Осінь тиха, осінь золотава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Вийшла, мов лисичка на галяву!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7. Журавлі летять, курличуть,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Шлють останнє «прощай»,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Літечко з собою кличуть,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Забирають в теплий край.</a:t>
            </a:r>
          </a:p>
          <a:p>
            <a:pPr eaLnBrk="1" hangingPunct="1">
              <a:buFont typeface="Wingdings" pitchFamily="2" charset="2"/>
              <a:buNone/>
            </a:pPr>
            <a:endParaRPr lang="uk-UA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Пісня “ Літо минулося “ </a:t>
            </a:r>
            <a:endParaRPr lang="ru-RU" sz="1800" smtClean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286125"/>
            <a:ext cx="46482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429625" cy="657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8. Осінь, наша осінь, –     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Золота година,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Неба ясна просінь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Пісня журавлина.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9. ЖАБКА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Журилась під осінь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Малесенька жабка: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- Уже потемніла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У соняха шапка.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жовтими стали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Листочки у клена.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я іще й досі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Зелена-зелена.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10. Ще недавно в небі синім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Пролітали журавлі.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сьогодні в безгомінні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Ходить осінь по землі.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57188"/>
            <a:ext cx="4357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42875"/>
            <a:ext cx="8286750" cy="657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11. І від краю і до краю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Від двора і до двора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Золотого урожаю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Знов по нас прийшла пора.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12. В сизому тумані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 сині димовій –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Яблука рум</a:t>
            </a:r>
            <a:r>
              <a:rPr lang="ru-RU" sz="1800" smtClean="0">
                <a:solidFill>
                  <a:srgbClr val="0070C0"/>
                </a:solidFill>
              </a:rPr>
              <a:t>`</a:t>
            </a:r>
            <a:r>
              <a:rPr lang="uk-UA" sz="1800" smtClean="0">
                <a:solidFill>
                  <a:srgbClr val="0070C0"/>
                </a:solidFill>
              </a:rPr>
              <a:t>яні,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Груші медові.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13. Вміє надаряти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Сотнями дарів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Осінь, щедра мати,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Всіх трудівників.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 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57188"/>
            <a:ext cx="266065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4030663"/>
            <a:ext cx="500062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786313"/>
            <a:ext cx="22606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14313"/>
            <a:ext cx="8358187" cy="6429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 як же цією осінньою порою обійтись без гумору?</a:t>
            </a:r>
            <a:br>
              <a:rPr lang="uk-UA" sz="1800" smtClean="0">
                <a:solidFill>
                  <a:srgbClr val="0070C0"/>
                </a:solidFill>
              </a:rPr>
            </a:br>
            <a:r>
              <a:rPr lang="uk-UA" sz="1800" smtClean="0">
                <a:solidFill>
                  <a:srgbClr val="0070C0"/>
                </a:solidFill>
              </a:rPr>
              <a:t>14. </a:t>
            </a:r>
            <a:r>
              <a:rPr lang="uk-UA" sz="1800" smtClean="0">
                <a:solidFill>
                  <a:srgbClr val="FF0000"/>
                </a:solidFill>
              </a:rPr>
              <a:t>Пісенька про груші.              </a:t>
            </a:r>
            <a:endParaRPr lang="ru-RU" sz="18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Росла на груші грушка,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Як всі грушки, - проста!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 хто б, скажіть, подумав –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Упала на кота!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- Кіт ну нявчать на грушу!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Прийшов у сад дідусь.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 хто б, скажіть, подумав –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діда грушка – лусь!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 Аж тут приходить бабця.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Їм гулі лікувать,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 Та хто б, скажіть, подумав –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бабцю грушка – гать!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 Тоді прибігли діти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Під грушку й залюбки –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Ну хто б, скажіть, подумав –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Поїли всі грушки!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/>
              <a:t> </a:t>
            </a:r>
            <a:endParaRPr lang="ru-RU" sz="1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714356"/>
            <a:ext cx="4000528" cy="33575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15. </a:t>
            </a:r>
            <a:r>
              <a:rPr lang="uk-UA" dirty="0">
                <a:solidFill>
                  <a:srgbClr val="FF0000"/>
                </a:solidFill>
              </a:rPr>
              <a:t>Причина</a:t>
            </a:r>
            <a:endParaRPr lang="ru-RU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Другий день лежить хлопчина</a:t>
            </a:r>
            <a:endParaRPr lang="ru-RU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В ліжку </a:t>
            </a:r>
            <a:r>
              <a:rPr lang="uk-UA">
                <a:solidFill>
                  <a:srgbClr val="0070C0"/>
                </a:solidFill>
              </a:rPr>
              <a:t>у кутку</a:t>
            </a:r>
            <a:r>
              <a:rPr lang="uk-UA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І на те була причина!</a:t>
            </a:r>
            <a:endParaRPr lang="ru-RU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В батьковім садку</a:t>
            </a:r>
            <a:endParaRPr lang="ru-RU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Обірвав хтось грушку тихо</a:t>
            </a:r>
            <a:endParaRPr lang="ru-RU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Аж до верхніх віт.</a:t>
            </a:r>
            <a:endParaRPr lang="ru-RU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Ось у хлопця з того лиха</a:t>
            </a:r>
            <a:endParaRPr lang="ru-RU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Й заболів живіт.</a:t>
            </a:r>
            <a:endParaRPr lang="ru-RU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571875"/>
            <a:ext cx="42148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429625" cy="6500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Учитель:</a:t>
            </a:r>
            <a:r>
              <a:rPr lang="uk-UA" sz="1800" smtClean="0"/>
              <a:t> </a:t>
            </a:r>
            <a:r>
              <a:rPr lang="uk-UA" sz="1800" smtClean="0">
                <a:solidFill>
                  <a:srgbClr val="0070C0"/>
                </a:solidFill>
              </a:rPr>
              <a:t>Полюбляють українці і хороводи.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Дівчинка: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Ой, є в лісі калина.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Там стояла дівчина.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Калину ламала.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Голівку квітчала.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Діти водять хоровод «Ой, єсть в лісі калина».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Ой, єсть в лісі калина,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Ой, єсть в лісі калина,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Калина, калина,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Комарики, дзюбрики, калина.      2 рази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Там стояла дівчина,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Там стояла дівчина,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Дівчина, дівчина,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Комарики, дзюбрики, дівчина.     2 рази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Цвіт калини ламала,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Цвіт калини ламала,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Ламала, ламала,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Комарики, дзюбрики, ламала.     2 рази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500438" y="3500438"/>
            <a:ext cx="357187" cy="714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500438" y="4857750"/>
            <a:ext cx="357187" cy="714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500438" y="6215063"/>
            <a:ext cx="357187" cy="642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42875"/>
            <a:ext cx="321468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42875"/>
            <a:ext cx="8501063" cy="657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16. Осінь, осінь, лист жовтіє.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З неба часом дощик сіє.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Червонясте, золотисте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Опадає з кленів листя.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17. Дощик,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Дощик! – 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Аж залопотіло.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Ліс і поле, все навколо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Дощику зраділо.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18. Дощик,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Дощик! – 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По дорозі стука.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Ми краплини,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Мов перлини,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Ловимо у руки.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19. Дощик,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Дощик! – 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Не дає гуляти.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Ми з ляльками, 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З іграшками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Біжимо до хати.</a:t>
            </a:r>
            <a:endParaRPr lang="ru-RU" sz="1600" smtClean="0">
              <a:solidFill>
                <a:srgbClr val="0070C0"/>
              </a:solidFill>
            </a:endParaRPr>
          </a:p>
          <a:p>
            <a:pPr eaLnBrk="1" hangingPunct="1"/>
            <a:endParaRPr lang="ru-RU" sz="17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00125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7786687" cy="63579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Виходить хлопчик-дощик: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20. Чекали мене і поля і сади,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діти просили: - Іди!</a:t>
            </a:r>
            <a:br>
              <a:rPr lang="uk-UA" sz="1800" smtClean="0">
                <a:solidFill>
                  <a:srgbClr val="0070C0"/>
                </a:solidFill>
              </a:rPr>
            </a:br>
            <a:r>
              <a:rPr lang="uk-UA" sz="1800" smtClean="0">
                <a:solidFill>
                  <a:srgbClr val="0070C0"/>
                </a:solidFill>
              </a:rPr>
              <a:t>Пішов я. Поля пораділи,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гіллям сади зашуміли,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люди зробились веселі.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Лише поховались в оселі.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Неначе у піжмурки граються –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Покличуть мене – і ховаються.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(Діти співають пісню і танцюють танок «Дощик».)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3555" name="Picture 3" descr="C:\Users\Владелец\Desktop\Новая папка\DSC0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643313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Владелец\Desktop\Новая папка\DSC0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643313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501062" cy="6500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На сцену виходить Осінь.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- Діти, а ви загадки та ігри любите?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- Так, любимо!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Загадка, яку загадує Осінь.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 В теплий дощик народився,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Парасолькою накрився.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Може б, з лісу пострибав,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Якби другу ногу мав. (Гриб)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 Візьмемо до рук кузобочки.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Разом до лісу підем.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Пахнуть стежки і пеньочки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Смачно грибком і дощем.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                         М.Івенсон.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Гра «Диби-диби-диби-ди»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 Диби-диби, диби-ди.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Пішла баба по гриби.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дід по опеньки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 неділю раненько.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</a:pPr>
            <a:r>
              <a:rPr lang="uk-UA" smtClean="0"/>
              <a:t> 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85750"/>
            <a:ext cx="250031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501062" cy="657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(Діти йдуть парами, співають пісню. Як куплет закінчився, збирають у кошики розсипані гриби. Серед їстівних є і мухомори.)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Після гри рахуємо хто більше зібрав грибів. Якщо хтось зібрав мухомори, то збір не зараховується.)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Вчитель:</a:t>
            </a:r>
            <a:endParaRPr lang="ru-RU" sz="18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- Діти, а які бувають гриби? (Їстівні і отруйні.)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- До яких грибів належать мухомори?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- А чи можна їх збирати у свої кошики?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На сцені з</a:t>
            </a:r>
            <a:r>
              <a:rPr lang="ru-RU" sz="1800" smtClean="0">
                <a:solidFill>
                  <a:srgbClr val="FF0000"/>
                </a:solidFill>
              </a:rPr>
              <a:t>’</a:t>
            </a:r>
            <a:r>
              <a:rPr lang="uk-UA" sz="1800" smtClean="0">
                <a:solidFill>
                  <a:srgbClr val="FF0000"/>
                </a:solidFill>
              </a:rPr>
              <a:t>являється Мухомор</a:t>
            </a:r>
            <a:endParaRPr lang="ru-RU" sz="18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 – Мухомор, я людомор,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Червоний, наче помідор.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Кашкет цяцькований, розлогий,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сам стрункий і довгоногий.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Серед урочища грибного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Не найдеш красеня такого.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 я отруйний, пам’ятай!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Мене побачиш – обминай!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385762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4287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715375" cy="671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21. </a:t>
            </a:r>
            <a:r>
              <a:rPr lang="uk-UA" sz="1800" smtClean="0">
                <a:solidFill>
                  <a:srgbClr val="FF0000"/>
                </a:solidFill>
              </a:rPr>
              <a:t>Учень: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 ходив сьогодні в ліс,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грибів для вас приніс.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Повний кошик із верхом,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Ще й накритий лопухом.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Є в ньому сироїжка,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опеньок – тонконіжка,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лисичка невеличка,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товстий боровичок,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засмаглий маслючок.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оце вісь хто такий?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Мухоморище старий.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Ти чого заліз сюди?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Геть із кошика іди!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714750"/>
            <a:ext cx="4394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285750"/>
            <a:ext cx="7210425" cy="611663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    Тема: «Чарівні фантазії осені» </a:t>
            </a:r>
            <a:endParaRPr lang="ru-RU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    Мета: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7030A0"/>
                </a:solidFill>
              </a:rPr>
              <a:t>вчити</a:t>
            </a:r>
            <a:r>
              <a:rPr lang="uk-UA" dirty="0" smtClean="0">
                <a:solidFill>
                  <a:srgbClr val="0070C0"/>
                </a:solidFill>
              </a:rPr>
              <a:t> учнів бачити розмаїття осінньої природи за допомогою поетичного слова, музики, пісень, художньої творчості дітей, розкрити красу осінніх перетворень у природі; викликати емоційні переживання, захоплення красою природи;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7030A0"/>
                </a:solidFill>
              </a:rPr>
              <a:t>    розвивати</a:t>
            </a:r>
            <a:r>
              <a:rPr lang="uk-UA" dirty="0" smtClean="0">
                <a:solidFill>
                  <a:srgbClr val="0070C0"/>
                </a:solidFill>
              </a:rPr>
              <a:t> спостережливість, уміння бачити і відчувати красу осінньої пори;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7030A0"/>
                </a:solidFill>
              </a:rPr>
              <a:t>    виховувати</a:t>
            </a:r>
            <a:r>
              <a:rPr lang="uk-UA" dirty="0" smtClean="0">
                <a:solidFill>
                  <a:srgbClr val="0070C0"/>
                </a:solidFill>
              </a:rPr>
              <a:t> любов до природи, до рідного краю, естетичний смак та культуру мовлення.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   </a:t>
            </a:r>
            <a:r>
              <a:rPr lang="uk-UA" dirty="0" smtClean="0">
                <a:solidFill>
                  <a:srgbClr val="7030A0"/>
                </a:solidFill>
              </a:rPr>
              <a:t>Обладнання: </a:t>
            </a:r>
            <a:r>
              <a:rPr lang="uk-UA" dirty="0" smtClean="0">
                <a:solidFill>
                  <a:srgbClr val="0070C0"/>
                </a:solidFill>
              </a:rPr>
              <a:t>записи творів П.І.Чайковського «Пори року», яскравий надпис «Свято осені», плакати на осінню тематику, малюнки дітей, виставка овочів та фруктів, </a:t>
            </a:r>
            <a:r>
              <a:rPr lang="uk-UA" dirty="0" err="1" smtClean="0">
                <a:solidFill>
                  <a:srgbClr val="0070C0"/>
                </a:solidFill>
              </a:rPr>
              <a:t>поробки</a:t>
            </a:r>
            <a:r>
              <a:rPr lang="uk-UA" dirty="0" smtClean="0">
                <a:solidFill>
                  <a:srgbClr val="0070C0"/>
                </a:solidFill>
              </a:rPr>
              <a:t> дітей (мультимедійний показ, вази з осінніми квітами.)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501063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81025" y="438150"/>
            <a:ext cx="8134350" cy="6116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  <a:cs typeface="+mn-cs"/>
              </a:rPr>
              <a:t>    Тема: «Чарівні фантазії осені» </a:t>
            </a:r>
            <a:endParaRPr lang="ru-RU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uk-UA" sz="2400" dirty="0">
                <a:solidFill>
                  <a:srgbClr val="FF0000"/>
                </a:solidFill>
                <a:latin typeface="+mn-lt"/>
                <a:cs typeface="+mn-cs"/>
              </a:rPr>
              <a:t>    </a:t>
            </a:r>
            <a:r>
              <a:rPr lang="uk-UA" sz="2400" b="1" dirty="0">
                <a:solidFill>
                  <a:srgbClr val="FF0000"/>
                </a:solidFill>
                <a:latin typeface="+mn-lt"/>
                <a:cs typeface="+mn-cs"/>
              </a:rPr>
              <a:t>Мета:</a:t>
            </a:r>
            <a:r>
              <a:rPr lang="uk-UA" sz="2400" dirty="0">
                <a:latin typeface="+mn-lt"/>
                <a:cs typeface="+mn-cs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n-lt"/>
                <a:cs typeface="+mn-cs"/>
              </a:rPr>
              <a:t>вчити</a:t>
            </a:r>
            <a:r>
              <a:rPr lang="uk-UA" sz="2400" dirty="0">
                <a:solidFill>
                  <a:srgbClr val="0070C0"/>
                </a:solidFill>
                <a:latin typeface="+mn-lt"/>
                <a:cs typeface="+mn-cs"/>
              </a:rPr>
              <a:t> учнів бачити розмаїття осінньої природи за допомогою поетичного слова, музики, пісень, художньої творчості дітей, розкрити красу осінніх перетворень у природі; викликати емоційні переживання, захоплення красою природи; </a:t>
            </a: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uk-UA" sz="2400" dirty="0">
                <a:solidFill>
                  <a:srgbClr val="7030A0"/>
                </a:solidFill>
                <a:latin typeface="+mn-lt"/>
                <a:cs typeface="+mn-cs"/>
              </a:rPr>
              <a:t>    розвивати</a:t>
            </a:r>
            <a:r>
              <a:rPr lang="uk-UA" sz="2400" dirty="0">
                <a:solidFill>
                  <a:srgbClr val="0070C0"/>
                </a:solidFill>
                <a:latin typeface="+mn-lt"/>
                <a:cs typeface="+mn-cs"/>
              </a:rPr>
              <a:t> спостережливість, уміння бачити і відчувати красу осінньої пори; </a:t>
            </a: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uk-UA" sz="2400" dirty="0">
                <a:solidFill>
                  <a:srgbClr val="7030A0"/>
                </a:solidFill>
                <a:latin typeface="+mn-lt"/>
                <a:cs typeface="+mn-cs"/>
              </a:rPr>
              <a:t>    виховувати</a:t>
            </a:r>
            <a:r>
              <a:rPr lang="uk-UA" sz="2400" dirty="0">
                <a:solidFill>
                  <a:srgbClr val="0070C0"/>
                </a:solidFill>
                <a:latin typeface="+mn-lt"/>
                <a:cs typeface="+mn-cs"/>
              </a:rPr>
              <a:t> любов до природи, до рідного краю, естетичний смак та культуру мовлення.</a:t>
            </a: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uk-UA" sz="2400" dirty="0">
                <a:solidFill>
                  <a:srgbClr val="0070C0"/>
                </a:solidFill>
                <a:latin typeface="+mn-lt"/>
                <a:cs typeface="+mn-cs"/>
              </a:rPr>
              <a:t>   </a:t>
            </a:r>
            <a:r>
              <a:rPr lang="uk-UA" sz="2400" b="1" dirty="0">
                <a:solidFill>
                  <a:srgbClr val="7030A0"/>
                </a:solidFill>
                <a:latin typeface="+mn-lt"/>
                <a:cs typeface="+mn-cs"/>
              </a:rPr>
              <a:t>Обладнання:</a:t>
            </a:r>
            <a:r>
              <a:rPr lang="uk-UA" sz="24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+mn-lt"/>
                <a:cs typeface="+mn-cs"/>
              </a:rPr>
              <a:t>записи творів П.І.Чайковського «Пори року», яскравий надпис «Свято осені», плакати на осінню тематику, малюнки дітей, виставка овочів та фруктів, </a:t>
            </a:r>
            <a:r>
              <a:rPr lang="uk-UA" sz="2400" dirty="0" err="1">
                <a:solidFill>
                  <a:srgbClr val="0070C0"/>
                </a:solidFill>
                <a:latin typeface="+mn-lt"/>
                <a:cs typeface="+mn-cs"/>
              </a:rPr>
              <a:t>поробки</a:t>
            </a:r>
            <a:r>
              <a:rPr lang="uk-UA" sz="2400" dirty="0">
                <a:solidFill>
                  <a:srgbClr val="0070C0"/>
                </a:solidFill>
                <a:latin typeface="+mn-lt"/>
                <a:cs typeface="+mn-cs"/>
              </a:rPr>
              <a:t> дітей (мультимедійний показ, вази з осінніми квітами.)</a:t>
            </a: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0"/>
            <a:ext cx="8572500" cy="6643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Осінь. А ось і звірята завітали до нас.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Загадка:</a:t>
            </a:r>
            <a:r>
              <a:rPr lang="uk-UA" sz="1800" smtClean="0">
                <a:solidFill>
                  <a:srgbClr val="0070C0"/>
                </a:solidFill>
              </a:rPr>
              <a:t> Марія Познанська.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Лисичка: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Я-руда!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ти руда!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 з хвостом -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Ти без хвоста!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 – звірятко,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Ти – грибок,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ім’я – 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Одне на двох!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Хто це діти? (Лисички)</a:t>
            </a:r>
            <a:endParaRPr lang="ru-RU" sz="1800" smtClean="0">
              <a:solidFill>
                <a:srgbClr val="0070C0"/>
              </a:solidFill>
            </a:endParaRPr>
          </a:p>
          <a:p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071813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428625"/>
            <a:ext cx="36115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42875"/>
            <a:ext cx="8429625" cy="6572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Сценка: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Учень: </a:t>
            </a:r>
            <a:r>
              <a:rPr lang="uk-UA" sz="1800" smtClean="0">
                <a:solidFill>
                  <a:srgbClr val="0070C0"/>
                </a:solidFill>
              </a:rPr>
              <a:t>Ходить осінь гаєм і звірят питає: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Осінь:</a:t>
            </a:r>
            <a:r>
              <a:rPr lang="uk-UA" sz="1800" smtClean="0">
                <a:solidFill>
                  <a:srgbClr val="0070C0"/>
                </a:solidFill>
              </a:rPr>
              <a:t> - Що ви поробляєте, як про зиму дбаєте?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Учениця: </a:t>
            </a:r>
            <a:r>
              <a:rPr lang="uk-UA" sz="1800" smtClean="0">
                <a:solidFill>
                  <a:srgbClr val="0070C0"/>
                </a:solidFill>
              </a:rPr>
              <a:t>Загойдалась гілка, обізвалась білка: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Білка: </a:t>
            </a:r>
            <a:r>
              <a:rPr lang="uk-UA" sz="1800" smtClean="0">
                <a:solidFill>
                  <a:srgbClr val="0070C0"/>
                </a:solidFill>
              </a:rPr>
              <a:t>-</a:t>
            </a:r>
            <a:r>
              <a:rPr lang="uk-UA" sz="1800" smtClean="0">
                <a:solidFill>
                  <a:srgbClr val="FF0000"/>
                </a:solidFill>
              </a:rPr>
              <a:t> </a:t>
            </a:r>
            <a:r>
              <a:rPr lang="uk-UA" sz="1800" smtClean="0">
                <a:solidFill>
                  <a:srgbClr val="0070C0"/>
                </a:solidFill>
              </a:rPr>
              <a:t>Я збираю шишки і гриби, й горішки.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Учень: </a:t>
            </a:r>
            <a:r>
              <a:rPr lang="uk-UA" sz="1800" smtClean="0">
                <a:solidFill>
                  <a:srgbClr val="0070C0"/>
                </a:solidFill>
              </a:rPr>
              <a:t>-</a:t>
            </a:r>
            <a:r>
              <a:rPr lang="uk-UA" sz="1800" smtClean="0">
                <a:solidFill>
                  <a:srgbClr val="FF0000"/>
                </a:solidFill>
              </a:rPr>
              <a:t> </a:t>
            </a:r>
            <a:r>
              <a:rPr lang="uk-UA" sz="1800" smtClean="0">
                <a:solidFill>
                  <a:srgbClr val="0070C0"/>
                </a:solidFill>
              </a:rPr>
              <a:t>Обізвався їжачок.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Їжачок: </a:t>
            </a:r>
            <a:r>
              <a:rPr lang="uk-UA" sz="1800" smtClean="0">
                <a:solidFill>
                  <a:srgbClr val="0070C0"/>
                </a:solidFill>
              </a:rPr>
              <a:t>В мене шубка з гілочок, я носив суниці, грушки і брусниці.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Учениця: </a:t>
            </a:r>
            <a:r>
              <a:rPr lang="uk-UA" sz="1800" smtClean="0">
                <a:solidFill>
                  <a:srgbClr val="0070C0"/>
                </a:solidFill>
              </a:rPr>
              <a:t>Рада осінь.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Осінь: </a:t>
            </a:r>
            <a:r>
              <a:rPr lang="uk-UA" sz="1800" smtClean="0">
                <a:solidFill>
                  <a:srgbClr val="0070C0"/>
                </a:solidFill>
              </a:rPr>
              <a:t>- Добре, звірята, ви у мене працьовиті.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Учитель: </a:t>
            </a:r>
            <a:r>
              <a:rPr lang="uk-UA" sz="1800" smtClean="0">
                <a:solidFill>
                  <a:srgbClr val="0070C0"/>
                </a:solidFill>
              </a:rPr>
              <a:t>Осене, бачиш, наші звірята про їжу взимку вже подбали, але мають до тебе прохання. </a:t>
            </a: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(Виходить вперед зайчик.)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Зайчик: 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Час вже зайчикам линяти,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Час вже їм шубки міняти.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Сірим бути взимку не годиться.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Бо спіймає враз руда лисиця.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800" smtClean="0">
              <a:solidFill>
                <a:srgbClr val="0070C0"/>
              </a:solidFill>
            </a:endParaRPr>
          </a:p>
          <a:p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85750"/>
            <a:ext cx="26955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0"/>
            <a:ext cx="8572500" cy="6643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Виходить лисиця, кружляє навколо зайчика і співає пісню, вихваляється.</a:t>
            </a: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Лисиця: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 лисичка, я сестричка.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Під кущем сховаюсь.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</a:t>
            </a:r>
            <a:r>
              <a:rPr lang="ru-RU" sz="1800" smtClean="0">
                <a:solidFill>
                  <a:srgbClr val="0070C0"/>
                </a:solidFill>
              </a:rPr>
              <a:t> </a:t>
            </a:r>
            <a:r>
              <a:rPr lang="uk-UA" sz="1800" smtClean="0">
                <a:solidFill>
                  <a:srgbClr val="0070C0"/>
                </a:solidFill>
              </a:rPr>
              <a:t>як вийдеш ти гуляти,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 тебе спіймаю.                 2 рази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Зайчик ховається за Осінь.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Осінь: </a:t>
            </a:r>
            <a:r>
              <a:rPr lang="uk-UA" sz="1800" smtClean="0">
                <a:solidFill>
                  <a:srgbClr val="0070C0"/>
                </a:solidFill>
              </a:rPr>
              <a:t>- А ти, ведмедику, що хочеш?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Ведмідь: 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По малину й мед ходив,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Ноги дуже натрудив,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тепер барліг збудую,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 ньому я й перезимую.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Гарні, добрі і ясні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Бачитиму літні сни.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714625" y="1571625"/>
            <a:ext cx="214313" cy="5000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35756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0"/>
            <a:ext cx="8501063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Осінь: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То ж прощавайте, всі звірята,</a:t>
            </a: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Піду дерева малювати. </a:t>
            </a: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ви, діти, чого хочете?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22. Найбільше я хочу.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Щоб мир був у світі.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Як небо у зорях,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сад наш у цвіті. 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23. Найбільше я хочу,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Щоб сонце щоранку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Зі мною віталось,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Присівши на ганку.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24. Найбільше я хочу,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Щоб рідна матуся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Всміхнулась мені,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Коли я усміхнуся. </a:t>
            </a:r>
            <a:endParaRPr lang="ru-RU" sz="1800" smtClean="0">
              <a:solidFill>
                <a:srgbClr val="0070C0"/>
              </a:solidFill>
            </a:endParaRPr>
          </a:p>
          <a:p>
            <a:endParaRPr lang="ru-RU" smtClean="0"/>
          </a:p>
        </p:txBody>
      </p:sp>
      <p:pic>
        <p:nvPicPr>
          <p:cNvPr id="30723" name="Picture 3" descr="E:\Hands_Holding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714625"/>
            <a:ext cx="56880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643937" cy="671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Вчитель: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Спасибі, Осене, за твої щедроти!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Спасибі, діти, за свято, за роботу,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А вам, батьки, за допомогу і турботу!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Шановним гостям за те, що знайшли час завітати на свято до нас.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Василю Тимофійовичу, за радість, яку він нам дарує своєю чарівною музикою в цей час.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Хвилина прощання.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Скажемо разом: До побачення, Осінь!</a:t>
            </a: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 Учитель: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Вам у походи ходити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І мандрувати, любі діти.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Вмійте ж природу любити,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Кожній стеблинці радіти.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Оберігайте ж повсюди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Шлях і стежиночку в гай.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Все те окрасою буде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Нашого рідного краю.</a:t>
            </a:r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Пісня «Ой, зелене жито, зелене!»</a:t>
            </a:r>
            <a:endParaRPr lang="ru-RU" sz="1800" smtClean="0">
              <a:solidFill>
                <a:srgbClr val="0070C0"/>
              </a:solidFill>
            </a:endParaRPr>
          </a:p>
          <a:p>
            <a:endParaRPr lang="ru-RU" sz="18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857625"/>
            <a:ext cx="40370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572500" cy="6500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70C0"/>
                </a:solidFill>
              </a:rPr>
              <a:t>   Зал урочисто прикрашений гілками дикого винограду, квітами, овочами та фруктами, плакатами.</a:t>
            </a:r>
            <a:endParaRPr lang="ru-RU" sz="20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70C0"/>
                </a:solidFill>
              </a:rPr>
              <a:t>   Йде мультимедійний показ робіт дітей на осінню тематику.</a:t>
            </a:r>
            <a:endParaRPr lang="ru-RU" sz="20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70C0"/>
                </a:solidFill>
              </a:rPr>
              <a:t>   Посередині сцени з великих букв надпис: «Свято осені». Звучить спокійна музика.</a:t>
            </a:r>
            <a:endParaRPr lang="ru-RU" sz="2000" smtClean="0">
              <a:solidFill>
                <a:srgbClr val="0070C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857375"/>
            <a:ext cx="17875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214563"/>
            <a:ext cx="14287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2143125"/>
            <a:ext cx="15001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643438"/>
            <a:ext cx="27146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2214563"/>
            <a:ext cx="17859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4714875"/>
            <a:ext cx="25765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4714875"/>
            <a:ext cx="2428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50"/>
            <a:ext cx="8358188" cy="61880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FF0000"/>
                </a:solidFill>
              </a:rPr>
              <a:t>Вчитель:</a:t>
            </a:r>
            <a:endParaRPr lang="ru-RU" sz="8000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У нас сьогодні ніби свято,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Гостей зібралося багато, 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А ну ж на мене подивіться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І веселенько посміхніться!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Біля вчителя стоять Краплинка, Листочок і Хмарка.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 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FF0000"/>
                </a:solidFill>
              </a:rPr>
              <a:t>Краплинка: </a:t>
            </a:r>
            <a:endParaRPr lang="ru-RU" sz="8000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Ой, як гарно навкруги!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В золоті сади, луги.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Хто їх так розмалював?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8000" dirty="0" smtClean="0">
                <a:solidFill>
                  <a:srgbClr val="0070C0"/>
                </a:solidFill>
              </a:rPr>
              <a:t>Одяг хто подарував?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sz="3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73038"/>
            <a:ext cx="26431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214313"/>
            <a:ext cx="11096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85750"/>
            <a:ext cx="25717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429625" cy="65722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Листочок:</a:t>
            </a:r>
            <a:endParaRPr lang="ru-RU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Уночі, як нам ще спиться,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Ходить, чув я чарівниця.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А сама вся в золотому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У намисті дорогому,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Як лише чого торкнеться.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Так те золотом заллється.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Хмарка: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Хто вона, ота красуня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В золотім намисті,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Що без пензля і без барвів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Скрізь малює листя?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На деревах листя те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Так блищить, мов золоте.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Хто ж красуня та чарівна?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571480"/>
            <a:ext cx="421484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643314"/>
            <a:ext cx="4286280" cy="310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85750"/>
            <a:ext cx="8501062" cy="6188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mtClean="0">
                <a:solidFill>
                  <a:srgbClr val="FF0000"/>
                </a:solidFill>
              </a:rPr>
              <a:t>Діти: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mtClean="0">
                <a:solidFill>
                  <a:srgbClr val="0070C0"/>
                </a:solidFill>
              </a:rPr>
              <a:t>Осіню красуню звуть.</a:t>
            </a:r>
            <a:endParaRPr lang="ru-RU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mtClean="0">
                <a:solidFill>
                  <a:srgbClr val="0070C0"/>
                </a:solidFill>
              </a:rPr>
              <a:t>І її вже дуже ждуть.</a:t>
            </a:r>
            <a:endParaRPr lang="ru-RU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mtClean="0">
                <a:solidFill>
                  <a:srgbClr val="0070C0"/>
                </a:solidFill>
              </a:rPr>
              <a:t> На сцену виходить Королева Осінь, розкидає кольорові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mtClean="0">
                <a:solidFill>
                  <a:srgbClr val="0070C0"/>
                </a:solidFill>
              </a:rPr>
              <a:t>листочки і танцює з листочками.</a:t>
            </a:r>
            <a:endParaRPr lang="ru-RU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643188"/>
            <a:ext cx="2844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643188"/>
            <a:ext cx="23574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857750"/>
            <a:ext cx="24796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143125"/>
            <a:ext cx="2071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501062" cy="65722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Осінь:</a:t>
            </a:r>
            <a:endParaRPr lang="ru-RU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Ось я – за сосною,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Ось і листя в’яне …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Осінь я. За мною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Йдуть густі тумани.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Осінь я. Осіння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Листя засипаю.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Осінь. Трави сонні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Долу нагинаю.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Ранками імлиста,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Вдень – як позолота.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Обриваю листя.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Це моя робота.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Учениця: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Тихо осінь ходить гаєм,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Ліс довкола аж горить.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Ясен листя осипає,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Дуб нахмурений стоїть.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І берізка над потоком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Стала, наче молода.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Вітер, мовби ненароком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Їй косиці розпліта.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357188"/>
            <a:ext cx="557212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501062" cy="65722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Інсценування вірша Тамари Коломієць.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>
                <a:solidFill>
                  <a:srgbClr val="0070C0"/>
                </a:solidFill>
              </a:rPr>
              <a:t> 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900" b="1" dirty="0" smtClean="0">
                <a:solidFill>
                  <a:srgbClr val="FF0000"/>
                </a:solidFill>
              </a:rPr>
              <a:t>Вітрисько</a:t>
            </a:r>
            <a:endParaRPr lang="ru-RU" sz="29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 - Чом, вітриську, розходився,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хазяйнуєш у саду?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- Це я в листі заблудився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і дороги не знайду.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- А навіщо трусиш сливи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у некошену траву?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- Бо удався нелінивим,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без роботи не живу!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- Ой вітриську, робиш шкоду!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Угамуйся хоч на мить!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- Краще геть піду з городу,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в чистім полі буду жить! -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Звісив з тину босі ноги,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свиснув – листя полягло.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І за мить впродовж дороги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покурівся за село.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 І разом, як вітер в полі, діти у танок пішли. 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(Танець «Джайф»)</a:t>
            </a:r>
            <a:endParaRPr lang="ru-RU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5363" name="Picture 2" descr="C:\Users\Владелец\Desktop\Новая папка\DSC03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214563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8358188" cy="6643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Учні: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1. Дихає холодом всюди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Вітер лихий і лютий.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В саду зажурилися трави.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Заплакали квіти!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Де ж тепер житиме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Літечко – літо?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2. В далечінь холодну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Без жалю за літом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Синьоока осінь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Їде навмання.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3. В</a:t>
            </a:r>
            <a:r>
              <a:rPr lang="ru-RU" sz="1800" smtClean="0">
                <a:solidFill>
                  <a:srgbClr val="0070C0"/>
                </a:solidFill>
              </a:rPr>
              <a:t>`</a:t>
            </a:r>
            <a:r>
              <a:rPr lang="uk-UA" sz="1800" smtClean="0">
                <a:solidFill>
                  <a:srgbClr val="0070C0"/>
                </a:solidFill>
              </a:rPr>
              <a:t>яне все навколо.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Де пройдуть копита,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Золоті копита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Чорного коня.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4. До морозів ще далеко, 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Ще у зелені весь ліс,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Та за море вже лелека</a:t>
            </a:r>
            <a:endParaRPr lang="ru-RU" sz="1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70C0"/>
                </a:solidFill>
              </a:rPr>
              <a:t>Тепле літечко поніс.</a:t>
            </a:r>
            <a:endParaRPr lang="ru-RU" sz="1800" smtClean="0">
              <a:solidFill>
                <a:srgbClr val="0070C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928938"/>
            <a:ext cx="50006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525</TotalTime>
  <Words>1730</Words>
  <Application>Microsoft Office PowerPoint</Application>
  <PresentationFormat>Экран (4:3)</PresentationFormat>
  <Paragraphs>382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Century Schoolbook</vt:lpstr>
      <vt:lpstr>Wingdings</vt:lpstr>
      <vt:lpstr>Wingdings 2</vt:lpstr>
      <vt:lpstr>Calibri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” Культура Індії та Китаю ”</dc:title>
  <dc:creator>Владелец</dc:creator>
  <cp:lastModifiedBy>DNA7 X86</cp:lastModifiedBy>
  <cp:revision>61</cp:revision>
  <dcterms:created xsi:type="dcterms:W3CDTF">2010-05-10T12:07:58Z</dcterms:created>
  <dcterms:modified xsi:type="dcterms:W3CDTF">2012-03-31T13:54:12Z</dcterms:modified>
</cp:coreProperties>
</file>