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99"/>
    <a:srgbClr val="CCFF99"/>
    <a:srgbClr val="6699FF"/>
    <a:srgbClr val="FF6600"/>
    <a:srgbClr val="FF5050"/>
    <a:srgbClr val="FF99FF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94660"/>
  </p:normalViewPr>
  <p:slideViewPr>
    <p:cSldViewPr>
      <p:cViewPr>
        <p:scale>
          <a:sx n="100" d="100"/>
          <a:sy n="100" d="100"/>
        </p:scale>
        <p:origin x="-282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DFEFA58-CBA0-4862-9445-BF0D33492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BACD-95D8-4408-B35D-B47C476FB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5C7CC70-67F3-4E3E-80B2-3F0B52BBA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F97CF-9598-45DC-9FBD-6290B2A17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8F7DB1-24D0-4BBE-9716-D7CD2E00A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2F18A-F7B0-4249-BA93-6B2C5E423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CEBDA-0A33-4DE8-813A-A1CB2CA06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CAC0E-EA9A-497A-B4FF-D51101E9C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A7B9F-8710-410B-8D29-23A58364E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66B0E-E020-4FCD-BBDB-375B517B9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1796E3-4C8B-44EF-AAFC-B48DF0B70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A0563CB-F25D-4786-9ED2-13E4A315E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3" r:id="rId2"/>
    <p:sldLayoutId id="2147483841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42" r:id="rId9"/>
    <p:sldLayoutId id="2147483839" r:id="rId10"/>
    <p:sldLayoutId id="2147483843" r:id="rId11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533400"/>
            <a:ext cx="6043408" cy="2868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Виступ</a:t>
            </a:r>
            <a:r>
              <a:rPr lang="ru-RU" dirty="0" smtClean="0"/>
              <a:t> на </a:t>
            </a:r>
            <a:r>
              <a:rPr lang="ru-RU" dirty="0" err="1" smtClean="0"/>
              <a:t>педрад</a:t>
            </a:r>
            <a:r>
              <a:rPr lang="uk-UA" dirty="0" smtClean="0"/>
              <a:t>і</a:t>
            </a:r>
            <a:endParaRPr lang="ru-RU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2674938"/>
          </a:xfrm>
        </p:spPr>
        <p:txBody>
          <a:bodyPr/>
          <a:lstStyle/>
          <a:p>
            <a:pPr eaLnBrk="1" hangingPunct="1"/>
            <a:r>
              <a:rPr lang="uk-UA" smtClean="0"/>
              <a:t>Тема: “ Недоліки у виховній роботі на уроці та шляхи їх подолання ”</a:t>
            </a:r>
          </a:p>
          <a:p>
            <a:pPr eaLnBrk="1" hangingPunct="1"/>
            <a:endParaRPr lang="uk-UA" smtClean="0"/>
          </a:p>
          <a:p>
            <a:pPr eaLnBrk="1" hangingPunct="1"/>
            <a:r>
              <a:rPr lang="uk-UA" smtClean="0"/>
              <a:t>Вчитель вищої категорії, </a:t>
            </a:r>
          </a:p>
          <a:p>
            <a:pPr eaLnBrk="1" hangingPunct="1"/>
            <a:r>
              <a:rPr lang="uk-UA" smtClean="0"/>
              <a:t>Старший вчитель:</a:t>
            </a:r>
          </a:p>
          <a:p>
            <a:pPr eaLnBrk="1" hangingPunct="1"/>
            <a:r>
              <a:rPr lang="uk-UA" smtClean="0"/>
              <a:t>Пікуліна Т.Л.</a:t>
            </a:r>
          </a:p>
          <a:p>
            <a:pPr eaLnBrk="1" hangingPunct="1"/>
            <a:r>
              <a:rPr lang="uk-UA" smtClean="0"/>
              <a:t>…………Херсон2010…………</a:t>
            </a:r>
          </a:p>
        </p:txBody>
      </p:sp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/>
              <a:t>Ситуативні завдання </a:t>
            </a: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7239000" cy="48466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sz="1800" smtClean="0"/>
              <a:t>    Дзвінок на урок. Учитель заходить до класу і спостерігає таку картину: по класу літає горобець, а учні намагаються його впіймати.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  Учитель зайшов у клас і побачив, що потрібна для пояснення нового матеріалу таблиця висить догори ногами. Всі чекали реакції учителя.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  Учень – старшокласник на перерві злив спирт зі спиртівки і випив його.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  Учень Носов систематично не виконував домашні завдання. При виставленні незадовільних оцінок він заявляв: “ Ну й ставте! “ Якось при черговому опитуванні учень знову відповів погано. Тоді учитель…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  Учні вирішили зірвати урок молодої вчительки. При цьому вони домовились на уроці хрюкати. Коли вчителька зайшла в клас, почулися відповідні звуки. </a:t>
            </a:r>
          </a:p>
          <a:p>
            <a:pPr>
              <a:buFont typeface="Wingdings 2" pitchFamily="18" charset="2"/>
              <a:buNone/>
            </a:pPr>
            <a:endParaRPr lang="uk-UA" sz="1800" smtClean="0"/>
          </a:p>
          <a:p>
            <a:pPr>
              <a:buFont typeface="Wingdings 2" pitchFamily="18" charset="2"/>
              <a:buNone/>
            </a:pPr>
            <a:endParaRPr lang="uk-UA" sz="1800" smtClean="0"/>
          </a:p>
          <a:p>
            <a:pPr>
              <a:buFont typeface="Wingdings 2" pitchFamily="18" charset="2"/>
              <a:buNone/>
            </a:pPr>
            <a:endParaRPr lang="uk-UA" sz="1800" smtClean="0"/>
          </a:p>
          <a:p>
            <a:pPr>
              <a:buFont typeface="Wingdings 2" pitchFamily="18" charset="2"/>
              <a:buNone/>
            </a:pPr>
            <a:endParaRPr lang="uk-UA" sz="1800" smtClean="0"/>
          </a:p>
          <a:p>
            <a:pPr>
              <a:buFont typeface="Wingdings 2" pitchFamily="18" charset="2"/>
              <a:buNone/>
            </a:pPr>
            <a:endParaRPr lang="uk-UA" sz="1800" smtClean="0"/>
          </a:p>
          <a:p>
            <a:pPr>
              <a:buFont typeface="Wingdings 2" pitchFamily="18" charset="2"/>
              <a:buNone/>
            </a:pPr>
            <a:endParaRPr lang="uk-UA" sz="1800" smtClean="0"/>
          </a:p>
          <a:p>
            <a:pPr>
              <a:buFont typeface="Wingdings 2" pitchFamily="18" charset="2"/>
              <a:buNone/>
            </a:pPr>
            <a:r>
              <a:rPr lang="uk-UA" sz="1800" smtClean="0"/>
              <a:t>  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  </a:t>
            </a:r>
            <a:endParaRPr lang="ru-RU" sz="1800" smtClean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1472" y="1643050"/>
            <a:ext cx="142876" cy="214314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71472" y="2500306"/>
            <a:ext cx="142876" cy="214314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71472" y="5214950"/>
            <a:ext cx="142876" cy="214314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71472" y="3429000"/>
            <a:ext cx="142876" cy="214314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71472" y="4071942"/>
            <a:ext cx="142876" cy="214314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>
                <a:solidFill>
                  <a:srgbClr val="FF0000"/>
                </a:solidFill>
              </a:rPr>
              <a:t>                Пам</a:t>
            </a:r>
            <a:r>
              <a:rPr lang="uk-UA" sz="4000" dirty="0" smtClean="0">
                <a:solidFill>
                  <a:srgbClr val="FF0000"/>
                </a:solidFill>
              </a:rPr>
              <a:t>'</a:t>
            </a:r>
            <a:r>
              <a:rPr lang="uk-UA" dirty="0" smtClean="0">
                <a:solidFill>
                  <a:srgbClr val="FF0000"/>
                </a:solidFill>
              </a:rPr>
              <a:t>ятай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sz="1800" smtClean="0"/>
              <a:t>       Якщо педагог не виховує учнів певної системи корисних  звичок, то на їхньому місці найчастіше виникають звички шкідливі.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      Важливе завдання вчителя передбачати ситуації, які вини-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   катимуть на уроці. Помилці легше запобігти, ніж виправити її.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       Вчиться вислуховувати до кінця.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       При вимогах не забувати про повагу до особистості учня.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       Пам'ятай слова В.Сухомлинського “ Один із секретів педагогічної творчості  й полягає в тому, щоб збудити в учи-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  теля інтерес до пошуку, до аналізу власної роботи. Хто нама-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  гається розібратися в хорошому й поганому на своїх уроках,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  у своїх взаєминах з вихованцями, той уже досяг половини успіху.    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</a:t>
            </a:r>
          </a:p>
          <a:p>
            <a:pPr>
              <a:buFont typeface="Wingdings 2" pitchFamily="18" charset="2"/>
              <a:buNone/>
            </a:pPr>
            <a:endParaRPr lang="uk-UA" sz="1800" smtClean="0"/>
          </a:p>
          <a:p>
            <a:pPr>
              <a:buFont typeface="Wingdings 2" pitchFamily="18" charset="2"/>
              <a:buNone/>
            </a:pPr>
            <a:endParaRPr lang="uk-UA" sz="1800" smtClean="0"/>
          </a:p>
          <a:p>
            <a:pPr>
              <a:buFont typeface="Wingdings 2" pitchFamily="18" charset="2"/>
              <a:buNone/>
            </a:pPr>
            <a:r>
              <a:rPr lang="uk-UA" sz="1800" smtClean="0"/>
              <a:t>  </a:t>
            </a:r>
            <a:endParaRPr lang="ru-RU" sz="1800" smtClean="0"/>
          </a:p>
        </p:txBody>
      </p:sp>
      <p:sp>
        <p:nvSpPr>
          <p:cNvPr id="5" name="Стрелка вниз 4"/>
          <p:cNvSpPr/>
          <p:nvPr/>
        </p:nvSpPr>
        <p:spPr>
          <a:xfrm>
            <a:off x="3571875" y="285750"/>
            <a:ext cx="714375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571500" y="1643063"/>
            <a:ext cx="357188" cy="214312"/>
          </a:xfrm>
          <a:prstGeom prst="strip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571500" y="3929063"/>
            <a:ext cx="357188" cy="214312"/>
          </a:xfrm>
          <a:prstGeom prst="strip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571500" y="3571875"/>
            <a:ext cx="357188" cy="214313"/>
          </a:xfrm>
          <a:prstGeom prst="strip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571500" y="3286125"/>
            <a:ext cx="357188" cy="214313"/>
          </a:xfrm>
          <a:prstGeom prst="strip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571500" y="2571750"/>
            <a:ext cx="357188" cy="214313"/>
          </a:xfrm>
          <a:prstGeom prst="strip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Недоліки: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428750"/>
            <a:ext cx="7239000" cy="48466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</a:t>
            </a:r>
            <a:r>
              <a:rPr lang="uk-UA" dirty="0" smtClean="0">
                <a:solidFill>
                  <a:srgbClr val="FF0000"/>
                </a:solidFill>
              </a:rPr>
              <a:t> І          </a:t>
            </a:r>
            <a:r>
              <a:rPr lang="uk-UA" sz="2200" dirty="0" smtClean="0">
                <a:solidFill>
                  <a:srgbClr val="FF0000"/>
                </a:solidFill>
              </a:rPr>
              <a:t>Згаяний час на недоцільні питання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</a:t>
            </a:r>
            <a:r>
              <a:rPr lang="uk-UA" sz="2200" i="1" dirty="0" smtClean="0">
                <a:solidFill>
                  <a:schemeClr val="accent2">
                    <a:lumMod val="75000"/>
                  </a:schemeClr>
                </a:solidFill>
              </a:rPr>
              <a:t>Поради: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22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22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22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22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500063" y="1571625"/>
            <a:ext cx="214312" cy="2857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20" y="2214554"/>
            <a:ext cx="3786214" cy="1214446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chemeClr val="accent2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i="1" dirty="0"/>
              <a:t>Не затягувати час</a:t>
            </a:r>
          </a:p>
          <a:p>
            <a:pPr>
              <a:defRPr/>
            </a:pPr>
            <a:r>
              <a:rPr lang="uk-UA" i="1" dirty="0"/>
              <a:t>на перевірку домашніх</a:t>
            </a:r>
          </a:p>
          <a:p>
            <a:pPr>
              <a:defRPr/>
            </a:pPr>
            <a:r>
              <a:rPr lang="uk-UA" i="1" dirty="0"/>
              <a:t>завдань  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214810" y="2214554"/>
            <a:ext cx="3786214" cy="1214446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chemeClr val="accent2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i="1" dirty="0"/>
              <a:t>Довго не вияснюй причини відсутності учнів на уроці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42910" y="3786190"/>
            <a:ext cx="6572296" cy="785818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chemeClr val="accent3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Не витрачай часу на пошуки сторінки навчального предмету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14348" y="4857760"/>
            <a:ext cx="6572296" cy="785818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chemeClr val="accent3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Урок будуй так, щоб кожен учень був завантажений роботою і співпрацею</a:t>
            </a:r>
            <a:endParaRPr lang="ru-RU" dirty="0"/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7239000" cy="61706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/>
              <a:t>          </a:t>
            </a:r>
          </a:p>
        </p:txBody>
      </p:sp>
      <p:sp>
        <p:nvSpPr>
          <p:cNvPr id="5" name="Овал 4"/>
          <p:cNvSpPr/>
          <p:nvPr/>
        </p:nvSpPr>
        <p:spPr>
          <a:xfrm>
            <a:off x="4214810" y="428604"/>
            <a:ext cx="3786214" cy="1214446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chemeClr val="accent2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i="1" dirty="0"/>
              <a:t>Контролюй темп уроку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14282" y="428604"/>
            <a:ext cx="3786214" cy="1214446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chemeClr val="accent2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i="1" dirty="0"/>
              <a:t>Не вдавайся до повчального тону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714348" y="3071810"/>
            <a:ext cx="6572296" cy="785818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chemeClr val="accent3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Захоплюй змістом матеріалу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14348" y="2000240"/>
            <a:ext cx="6572296" cy="785818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chemeClr val="accent3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Виділяй головне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14348" y="4071942"/>
            <a:ext cx="6572296" cy="785818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chemeClr val="accent3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Мотивуй необхідність навчальної діяльності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14348" y="5143512"/>
            <a:ext cx="6572296" cy="785818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chemeClr val="accent3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Слідкуй за діяльністю учнів з нестійкою увагою</a:t>
            </a:r>
            <a:endParaRPr lang="ru-RU" dirty="0"/>
          </a:p>
        </p:txBody>
      </p:sp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239000" cy="18573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Це дає збереження часу, який необхідно використовувати на виховні моменти на різних етапах уроку</a:t>
            </a: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00063" y="2428875"/>
            <a:ext cx="7500937" cy="42862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z="1800" smtClean="0"/>
              <a:t>     </a:t>
            </a:r>
            <a:r>
              <a:rPr lang="uk-UA" sz="1600" smtClean="0"/>
              <a:t>На етапі мотивації провести виховну бесіду, вказати де це питання знадобиться в житті.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1600" smtClean="0"/>
              <a:t>    На етапі поглиблення і закріплення знань і умінь, будучи партнерами приділити увагу виховним моментам з елементами міркування учнів.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1600" smtClean="0"/>
              <a:t>     При підведенні підсумку уроку доцільно з'ясувати, а що учень взяв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1600" smtClean="0"/>
              <a:t>      для себе з цього уроку, де йому це знадобиться, з ким він хоче поді-  литися думками.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1600" smtClean="0"/>
              <a:t>      Закінчуй урок загальною оцінкою роботи класу в цілому і   окремих учнів, щоб всі могли відчути задоволення від результатів роботи на уроці.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1600" smtClean="0"/>
              <a:t>      Не забувай, що краще бути щедрим на похвалу, ніж на осуд.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1600" smtClean="0"/>
              <a:t>       Пам'ятай слова М.О. Добролюбова “ Справедливий учитель – це такий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1600" smtClean="0"/>
              <a:t>       учитель, вчинки якого оправдані в очах його учнів ”. </a:t>
            </a:r>
          </a:p>
          <a:p>
            <a:pPr eaLnBrk="1" hangingPunct="1">
              <a:buFont typeface="Wingdings 2" pitchFamily="18" charset="2"/>
              <a:buNone/>
            </a:pPr>
            <a:endParaRPr lang="uk-UA" sz="1800" smtClean="0"/>
          </a:p>
          <a:p>
            <a:pPr eaLnBrk="1" hangingPunct="1">
              <a:buFont typeface="Wingdings 2" pitchFamily="18" charset="2"/>
              <a:buNone/>
            </a:pPr>
            <a:endParaRPr lang="ru-RU" sz="1800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3643306" y="0"/>
            <a:ext cx="785818" cy="357166"/>
          </a:xfrm>
          <a:prstGeom prst="downArrow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39000" dist="25400" dir="5400000" rotWithShape="0">
              <a:schemeClr val="accent1">
                <a:shade val="33000"/>
                <a:alpha val="83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1472" y="2500306"/>
            <a:ext cx="214314" cy="214314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39000" dist="25400" dir="5400000" rotWithShape="0">
              <a:schemeClr val="accent1">
                <a:shade val="33000"/>
                <a:alpha val="83000"/>
              </a:scheme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1472" y="3071810"/>
            <a:ext cx="214314" cy="214314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39000" dist="25400" dir="5400000" rotWithShape="0">
              <a:schemeClr val="accent1">
                <a:shade val="33000"/>
                <a:alpha val="83000"/>
              </a:scheme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71472" y="3643314"/>
            <a:ext cx="214314" cy="214314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39000" dist="25400" dir="5400000" rotWithShape="0">
              <a:schemeClr val="accent1">
                <a:shade val="33000"/>
                <a:alpha val="83000"/>
              </a:scheme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71472" y="4572008"/>
            <a:ext cx="214314" cy="214314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39000" dist="25400" dir="5400000" rotWithShape="0">
              <a:schemeClr val="accent1">
                <a:shade val="33000"/>
                <a:alpha val="83000"/>
              </a:scheme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71472" y="5357826"/>
            <a:ext cx="214314" cy="214314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39000" dist="25400" dir="5400000" rotWithShape="0">
              <a:schemeClr val="accent1">
                <a:shade val="33000"/>
                <a:alpha val="83000"/>
              </a:scheme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71472" y="5715016"/>
            <a:ext cx="214314" cy="214314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39000" dist="25400" dir="5400000" rotWithShape="0">
              <a:schemeClr val="accent1">
                <a:shade val="33000"/>
                <a:alpha val="83000"/>
              </a:scheme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7239000" cy="60991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800" dirty="0" smtClean="0">
                <a:solidFill>
                  <a:srgbClr val="00B050"/>
                </a:solidFill>
              </a:rPr>
              <a:t>    </a:t>
            </a:r>
            <a:r>
              <a:rPr lang="uk-UA" sz="4800" dirty="0" smtClean="0">
                <a:solidFill>
                  <a:srgbClr val="7030A0"/>
                </a:solidFill>
              </a:rPr>
              <a:t>Пересічний викладач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800" dirty="0" smtClean="0">
                <a:solidFill>
                  <a:srgbClr val="7030A0"/>
                </a:solidFill>
              </a:rPr>
              <a:t>            викладає,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800" dirty="0" smtClean="0">
                <a:solidFill>
                  <a:srgbClr val="7030A0"/>
                </a:solidFill>
              </a:rPr>
              <a:t>    хороший – пояснює,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800" dirty="0" smtClean="0">
                <a:solidFill>
                  <a:srgbClr val="7030A0"/>
                </a:solidFill>
              </a:rPr>
              <a:t>    видатний – показує,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800" dirty="0" smtClean="0">
                <a:solidFill>
                  <a:srgbClr val="7030A0"/>
                </a:solidFill>
              </a:rPr>
              <a:t>     великий – </a:t>
            </a:r>
            <a:r>
              <a:rPr lang="uk-UA" sz="4800" dirty="0" smtClean="0">
                <a:solidFill>
                  <a:srgbClr val="FF0000"/>
                </a:solidFill>
              </a:rPr>
              <a:t>надихає.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800" dirty="0" smtClean="0"/>
              <a:t>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800" dirty="0" smtClean="0"/>
              <a:t>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4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60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57158" y="571480"/>
            <a:ext cx="714380" cy="5286412"/>
          </a:xfrm>
          <a:prstGeom prst="rightArrow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39000" dist="25400" dir="5400000" rotWithShape="0">
              <a:schemeClr val="accent1">
                <a:shade val="33000"/>
                <a:alpha val="83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7239000" cy="61706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/>
              <a:t>    </a:t>
            </a:r>
            <a:r>
              <a:rPr lang="uk-UA" smtClean="0">
                <a:solidFill>
                  <a:srgbClr val="FF0000"/>
                </a:solidFill>
              </a:rPr>
              <a:t>ІІ                Думайте про учнів</a:t>
            </a:r>
          </a:p>
          <a:p>
            <a:pPr eaLnBrk="1" hangingPunct="1">
              <a:buFont typeface="Wingdings 2" pitchFamily="18" charset="2"/>
              <a:buNone/>
            </a:pPr>
            <a:endParaRPr lang="uk-UA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571500" y="428625"/>
            <a:ext cx="214313" cy="2857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14810" y="3786190"/>
            <a:ext cx="3786214" cy="1214446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chemeClr val="accent2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i="1" dirty="0"/>
              <a:t>Як учні можуть використовувати те, чому ви їх вчите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42844" y="1214422"/>
            <a:ext cx="3786214" cy="1214446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chemeClr val="accent2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i="1" dirty="0"/>
              <a:t>Якими можуть бути їхні сподівання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14282" y="3786190"/>
            <a:ext cx="3786214" cy="1214446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chemeClr val="accent2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i="1" dirty="0"/>
              <a:t>Які потреби, запити в них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286248" y="1285860"/>
            <a:ext cx="3786214" cy="1214446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chemeClr val="accent2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i="1" dirty="0"/>
              <a:t>Якими можуть бути</a:t>
            </a:r>
          </a:p>
          <a:p>
            <a:pPr>
              <a:defRPr/>
            </a:pPr>
            <a:r>
              <a:rPr lang="uk-UA" i="1" dirty="0"/>
              <a:t>Їхні почуття щодо предмету 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714744" y="2786058"/>
            <a:ext cx="642942" cy="571504"/>
          </a:xfrm>
          <a:prstGeom prst="ellips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39000" dist="25400" dir="5400000" rotWithShape="0">
              <a:schemeClr val="accent4">
                <a:shade val="33000"/>
                <a:alpha val="83000"/>
              </a:scheme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8221317">
            <a:off x="3299619" y="2467769"/>
            <a:ext cx="285750" cy="35718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7888641">
            <a:off x="4442619" y="3325019"/>
            <a:ext cx="285750" cy="35718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13259204">
            <a:off x="3368675" y="3335338"/>
            <a:ext cx="285750" cy="35718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3648246">
            <a:off x="4512469" y="2532856"/>
            <a:ext cx="285750" cy="35718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12-конечная звезда 13"/>
          <p:cNvSpPr/>
          <p:nvPr/>
        </p:nvSpPr>
        <p:spPr>
          <a:xfrm>
            <a:off x="1785918" y="214290"/>
            <a:ext cx="642942" cy="571504"/>
          </a:xfrm>
          <a:prstGeom prst="star1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39000" dist="25400" dir="5400000" rotWithShape="0">
              <a:schemeClr val="accent4">
                <a:shade val="33000"/>
                <a:alpha val="83000"/>
              </a:scheme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428625" y="428625"/>
            <a:ext cx="7239000" cy="60277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</a:t>
            </a:r>
            <a:r>
              <a:rPr lang="uk-UA" smtClean="0">
                <a:solidFill>
                  <a:srgbClr val="FF0000"/>
                </a:solidFill>
              </a:rPr>
              <a:t>ІІІ          Виховні моменти на уроці</a:t>
            </a:r>
          </a:p>
          <a:p>
            <a:pPr eaLnBrk="1" hangingPunct="1">
              <a:buFont typeface="Wingdings 2" pitchFamily="18" charset="2"/>
              <a:buNone/>
            </a:pPr>
            <a:endParaRPr lang="uk-UA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571500" y="571500"/>
            <a:ext cx="285750" cy="3571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571744"/>
            <a:ext cx="2286016" cy="121444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chemeClr val="accent1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Співпраця чи монолог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2571744"/>
            <a:ext cx="2286016" cy="121444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chemeClr val="accent1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Зв’язок з життям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2571744"/>
            <a:ext cx="2286016" cy="121444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chemeClr val="accent1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Створення ситуації </a:t>
            </a:r>
            <a:r>
              <a:rPr lang="uk-UA" dirty="0" err="1"/>
              <a:t>“змішаного”</a:t>
            </a:r>
            <a:r>
              <a:rPr lang="uk-UA" dirty="0"/>
              <a:t> успіху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3929066"/>
            <a:ext cx="2286016" cy="121444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chemeClr val="accent1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Показ значимості матеріалу, що вивчається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929066"/>
            <a:ext cx="2286016" cy="121444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chemeClr val="accent1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Стимулювання інтересу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57818" y="5357826"/>
            <a:ext cx="2286016" cy="121444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chemeClr val="accent1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Інші види діяльності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5357826"/>
            <a:ext cx="2286016" cy="121444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chemeClr val="accent1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Вміння вислухати учня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357826"/>
            <a:ext cx="2286016" cy="121444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chemeClr val="accent1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Використання контрприкладів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86380" y="3929066"/>
            <a:ext cx="2286016" cy="121444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chemeClr val="accent1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Цікаві факти та посилання на історію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1142984"/>
            <a:ext cx="2286016" cy="121444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chemeClr val="accent1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Погляд вчителя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86050" y="1142984"/>
            <a:ext cx="2286016" cy="121444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chemeClr val="accent1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Посмішка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14942" y="1142984"/>
            <a:ext cx="2286016" cy="121444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chemeClr val="accent1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Тон</a:t>
            </a:r>
            <a:endParaRPr lang="ru-RU" dirty="0"/>
          </a:p>
        </p:txBody>
      </p:sp>
    </p:spTree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З точки зору психології</a:t>
            </a: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609725"/>
            <a:ext cx="7400925" cy="1604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/>
              <a:t>      </a:t>
            </a:r>
            <a:r>
              <a:rPr lang="uk-UA" smtClean="0">
                <a:solidFill>
                  <a:srgbClr val="7030A0"/>
                </a:solidFill>
              </a:rPr>
              <a:t>К.Д. Ушинський “ </a:t>
            </a:r>
            <a:r>
              <a:rPr lang="uk-UA" smtClean="0">
                <a:solidFill>
                  <a:srgbClr val="FF0000"/>
                </a:solidFill>
              </a:rPr>
              <a:t>Увага</a:t>
            </a:r>
            <a:r>
              <a:rPr lang="uk-UA" smtClean="0">
                <a:solidFill>
                  <a:srgbClr val="7030A0"/>
                </a:solidFill>
              </a:rPr>
              <a:t> є саме ті двері</a:t>
            </a:r>
            <a:r>
              <a:rPr lang="ru-RU" smtClean="0">
                <a:solidFill>
                  <a:srgbClr val="7030A0"/>
                </a:solidFill>
              </a:rPr>
              <a:t>,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mtClean="0">
                <a:solidFill>
                  <a:srgbClr val="7030A0"/>
                </a:solidFill>
              </a:rPr>
              <a:t>      через які проходить все, що тільки вхо-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mtClean="0">
                <a:solidFill>
                  <a:srgbClr val="7030A0"/>
                </a:solidFill>
              </a:rPr>
              <a:t>      дить в </a:t>
            </a:r>
            <a:r>
              <a:rPr lang="uk-UA" smtClean="0">
                <a:solidFill>
                  <a:srgbClr val="FF0000"/>
                </a:solidFill>
              </a:rPr>
              <a:t>душу</a:t>
            </a:r>
            <a:r>
              <a:rPr lang="uk-UA" smtClean="0">
                <a:solidFill>
                  <a:srgbClr val="7030A0"/>
                </a:solidFill>
              </a:rPr>
              <a:t> людини з зовнішнього світу ”.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1643050"/>
            <a:ext cx="428628" cy="428628"/>
          </a:xfrm>
          <a:prstGeom prst="roundRect">
            <a:avLst/>
          </a:prstGeom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488" y="3214686"/>
            <a:ext cx="2206482" cy="292895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7472363" cy="60991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</a:t>
            </a:r>
            <a:r>
              <a:rPr lang="uk-UA" smtClean="0">
                <a:solidFill>
                  <a:srgbClr val="FF0000"/>
                </a:solidFill>
              </a:rPr>
              <a:t>І</a:t>
            </a:r>
            <a:r>
              <a:rPr lang="en-US" smtClean="0">
                <a:solidFill>
                  <a:srgbClr val="FF0000"/>
                </a:solidFill>
              </a:rPr>
              <a:t>V </a:t>
            </a:r>
            <a:r>
              <a:rPr lang="uk-UA" smtClean="0">
                <a:solidFill>
                  <a:srgbClr val="FF0000"/>
                </a:solidFill>
              </a:rPr>
              <a:t>     Проблеми дисципліни на уроках</a:t>
            </a:r>
          </a:p>
          <a:p>
            <a:pPr>
              <a:buFont typeface="Wingdings 2" pitchFamily="18" charset="2"/>
              <a:buNone/>
            </a:pPr>
            <a:r>
              <a:rPr lang="uk-UA" smtClean="0">
                <a:solidFill>
                  <a:srgbClr val="FF0000"/>
                </a:solidFill>
              </a:rPr>
              <a:t>   </a:t>
            </a:r>
            <a:r>
              <a:rPr lang="uk-UA" sz="1800" smtClean="0">
                <a:solidFill>
                  <a:srgbClr val="7030A0"/>
                </a:solidFill>
              </a:rPr>
              <a:t>Конфліктна ситуація</a:t>
            </a:r>
          </a:p>
          <a:p>
            <a:pPr>
              <a:buFont typeface="Wingdings 2" pitchFamily="18" charset="2"/>
              <a:buNone/>
            </a:pPr>
            <a:r>
              <a:rPr lang="uk-UA" sz="1800" i="1" smtClean="0">
                <a:solidFill>
                  <a:srgbClr val="FF0000"/>
                </a:solidFill>
              </a:rPr>
              <a:t>                                              Поради:</a:t>
            </a:r>
          </a:p>
          <a:p>
            <a:pPr>
              <a:buFont typeface="Wingdings 2" pitchFamily="18" charset="2"/>
              <a:buNone/>
            </a:pPr>
            <a:r>
              <a:rPr lang="uk-UA" sz="1800" i="1" smtClean="0">
                <a:solidFill>
                  <a:srgbClr val="7030A0"/>
                </a:solidFill>
              </a:rPr>
              <a:t>Правило 1</a:t>
            </a:r>
            <a:r>
              <a:rPr lang="uk-UA" sz="1800" i="1" smtClean="0"/>
              <a:t>: </a:t>
            </a:r>
            <a:r>
              <a:rPr lang="uk-UA" sz="1800" smtClean="0"/>
              <a:t>Не прагніть за кожним негативним вчинком школяра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вбачати лише негативні мотиви.</a:t>
            </a:r>
          </a:p>
          <a:p>
            <a:pPr>
              <a:buFont typeface="Wingdings 2" pitchFamily="18" charset="2"/>
              <a:buNone/>
            </a:pPr>
            <a:r>
              <a:rPr lang="uk-UA" sz="1800" i="1" smtClean="0">
                <a:solidFill>
                  <a:srgbClr val="7030A0"/>
                </a:solidFill>
              </a:rPr>
              <a:t>Правило2:</a:t>
            </a:r>
            <a:r>
              <a:rPr lang="uk-UA" sz="1800" i="1" smtClean="0"/>
              <a:t>  </a:t>
            </a:r>
            <a:r>
              <a:rPr lang="uk-UA" sz="1800" smtClean="0"/>
              <a:t>Школяра можна змінити на краще за допомогою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спеціальних прийомів оцінки його особистості.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Позитивна оцінка ефективна у поєднанні з високою вимогливістю.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Неприйняті глобальна позитивна і глобальна негативна оцінки.</a:t>
            </a:r>
          </a:p>
          <a:p>
            <a:pPr>
              <a:buFont typeface="Wingdings 2" pitchFamily="18" charset="2"/>
              <a:buNone/>
            </a:pPr>
            <a:r>
              <a:rPr lang="uk-UA" sz="1800" i="1" smtClean="0">
                <a:solidFill>
                  <a:srgbClr val="7030A0"/>
                </a:solidFill>
              </a:rPr>
              <a:t>Правило3:</a:t>
            </a:r>
            <a:r>
              <a:rPr lang="uk-UA" sz="1800" i="1" smtClean="0"/>
              <a:t> </a:t>
            </a:r>
            <a:r>
              <a:rPr lang="uk-UA" sz="1800" smtClean="0"/>
              <a:t>Спільна діяльність зближує людей і підвищує їх авто-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ритет.</a:t>
            </a:r>
          </a:p>
          <a:p>
            <a:pPr>
              <a:buFont typeface="Wingdings 2" pitchFamily="18" charset="2"/>
              <a:buNone/>
            </a:pPr>
            <a:r>
              <a:rPr lang="uk-UA" sz="1800" i="1" smtClean="0">
                <a:solidFill>
                  <a:srgbClr val="7030A0"/>
                </a:solidFill>
              </a:rPr>
              <a:t>Правило4:</a:t>
            </a:r>
            <a:r>
              <a:rPr lang="uk-UA" sz="1800" i="1" smtClean="0"/>
              <a:t> </a:t>
            </a:r>
            <a:r>
              <a:rPr lang="uk-UA" sz="1800" smtClean="0"/>
              <a:t>Далекоглядність і коректність поведінки учителя знижує 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напругу в суспільстві.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“ Двоє збуджених людей не в змозі прийти до згоди “.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                                                                                    Д.Карнегі  </a:t>
            </a:r>
          </a:p>
          <a:p>
            <a:pPr>
              <a:buFont typeface="Wingdings 2" pitchFamily="18" charset="2"/>
              <a:buNone/>
            </a:pPr>
            <a:r>
              <a:rPr lang="uk-UA" sz="1800" smtClean="0"/>
              <a:t>  </a:t>
            </a:r>
          </a:p>
          <a:p>
            <a:pPr>
              <a:buFont typeface="Wingdings 2" pitchFamily="18" charset="2"/>
              <a:buNone/>
            </a:pPr>
            <a:endParaRPr lang="ru-RU" sz="1800" smtClean="0"/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571500" y="500063"/>
            <a:ext cx="285750" cy="35718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1472" y="1000108"/>
            <a:ext cx="214314" cy="21431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71472" y="3214686"/>
            <a:ext cx="71438" cy="7143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71472" y="3571876"/>
            <a:ext cx="71438" cy="7143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1017</TotalTime>
  <Words>716</Words>
  <Application>Microsoft Office PowerPoint</Application>
  <PresentationFormat>Экран (4:3)</PresentationFormat>
  <Paragraphs>111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Tahoma</vt:lpstr>
      <vt:lpstr>Arial</vt:lpstr>
      <vt:lpstr>Trebuchet MS</vt:lpstr>
      <vt:lpstr>Wingdings 2</vt:lpstr>
      <vt:lpstr>Wingdings</vt:lpstr>
      <vt:lpstr>Calibri</vt:lpstr>
      <vt:lpstr>Изящная</vt:lpstr>
      <vt:lpstr>Виступ на педраді</vt:lpstr>
      <vt:lpstr> Недоліки: </vt:lpstr>
      <vt:lpstr>Слайд 3</vt:lpstr>
      <vt:lpstr>       Це дає збереження часу, який необхідно використовувати на виховні моменти на різних етапах уроку</vt:lpstr>
      <vt:lpstr>Слайд 5</vt:lpstr>
      <vt:lpstr>Слайд 6</vt:lpstr>
      <vt:lpstr>Слайд 7</vt:lpstr>
      <vt:lpstr>З точки зору психології</vt:lpstr>
      <vt:lpstr>Слайд 9</vt:lpstr>
      <vt:lpstr>Ситуативні завдання </vt:lpstr>
      <vt:lpstr>                Пам'ятай   </vt:lpstr>
    </vt:vector>
  </TitlesOfParts>
  <Company>RAM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</dc:creator>
  <cp:lastModifiedBy>DNA7 X86</cp:lastModifiedBy>
  <cp:revision>34</cp:revision>
  <dcterms:created xsi:type="dcterms:W3CDTF">2010-02-18T18:11:14Z</dcterms:created>
  <dcterms:modified xsi:type="dcterms:W3CDTF">2012-03-31T13:52:41Z</dcterms:modified>
</cp:coreProperties>
</file>