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60"/>
  </p:normalViewPr>
  <p:slideViewPr>
    <p:cSldViewPr>
      <p:cViewPr varScale="1">
        <p:scale>
          <a:sx n="72" d="100"/>
          <a:sy n="72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FF085-F1D2-484A-98C1-121BF27FABDB}" type="datetimeFigureOut">
              <a:rPr lang="ru-RU"/>
              <a:pPr>
                <a:defRPr/>
              </a:pPr>
              <a:t>31.03.2012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59F30-302F-454B-B670-8F5760561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3B626-05C7-437B-9D49-118655E37B26}" type="datetimeFigureOut">
              <a:rPr lang="ru-RU"/>
              <a:pPr>
                <a:defRPr/>
              </a:pPr>
              <a:t>31.03.2012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44030-4FAE-44D0-8BB2-5D7D0AFF0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5C9D-4D43-48C6-9BD5-1A5DB500E4D9}" type="datetimeFigureOut">
              <a:rPr lang="ru-RU"/>
              <a:pPr>
                <a:defRPr/>
              </a:pPr>
              <a:t>31.03.2012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19038-100D-49F5-88FD-8D0406AF04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AA662CC-525A-4C85-BF3E-CB2EDE21D856}" type="datetimeFigureOut">
              <a:rPr lang="ru-RU"/>
              <a:pPr>
                <a:defRPr/>
              </a:pPr>
              <a:t>31.03.2012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07D4FC-E6C9-4FBA-ADDE-AF6960F4B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9E9CE-D9AE-4E28-9B02-EBB17707E5EC}" type="datetimeFigureOut">
              <a:rPr lang="ru-RU"/>
              <a:pPr>
                <a:defRPr/>
              </a:pPr>
              <a:t>31.03.2012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BE2F2-9B8F-4C5C-85C8-0EE2EABE1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32568-9AD3-4F72-A3E7-FC1270D22D79}" type="datetimeFigureOut">
              <a:rPr lang="ru-RU"/>
              <a:pPr>
                <a:defRPr/>
              </a:pPr>
              <a:t>31.03.2012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74A54-2594-4BD1-BDB9-2B6ADF8E5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FBD20-02D7-4C85-953C-3E8D5A2177D8}" type="datetimeFigureOut">
              <a:rPr lang="ru-RU"/>
              <a:pPr>
                <a:defRPr/>
              </a:pPr>
              <a:t>31.03.2012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40CE6-852D-4C2B-A186-6459B9054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CFED8F5-F286-4241-B3BD-7D95F5EF5F3C}" type="datetimeFigureOut">
              <a:rPr lang="ru-RU"/>
              <a:pPr>
                <a:defRPr/>
              </a:pPr>
              <a:t>31.03.2012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0BF4B7F-E383-4FBD-B854-55FC24A6C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F6734-2667-4410-917B-6213AE1011F4}" type="datetimeFigureOut">
              <a:rPr lang="ru-RU"/>
              <a:pPr>
                <a:defRPr/>
              </a:pPr>
              <a:t>31.03.2012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6DD86-BE9C-466D-88A3-C40A375AD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44E9BA8-DFAF-4903-8769-88292D2BB1D3}" type="datetimeFigureOut">
              <a:rPr lang="ru-RU"/>
              <a:pPr>
                <a:defRPr/>
              </a:pPr>
              <a:t>31.03.2012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46495E-B924-4C33-BB92-15C99B9C6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5CBB1CB-C9AF-4990-9AB4-5E41E5B4684B}" type="datetimeFigureOut">
              <a:rPr lang="ru-RU"/>
              <a:pPr>
                <a:defRPr/>
              </a:pPr>
              <a:t>31.03.2012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D2F8949-5274-4AC4-A812-07EE8CD3E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ADC9E8-611F-485D-B78F-53771B084C77}" type="datetimeFigureOut">
              <a:rPr lang="ru-RU"/>
              <a:pPr>
                <a:defRPr/>
              </a:pPr>
              <a:t>31.03.2012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037309-487A-4633-B02E-340DCF618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46" r:id="rId4"/>
    <p:sldLayoutId id="2147483747" r:id="rId5"/>
    <p:sldLayoutId id="2147483754" r:id="rId6"/>
    <p:sldLayoutId id="2147483748" r:id="rId7"/>
    <p:sldLayoutId id="2147483755" r:id="rId8"/>
    <p:sldLayoutId id="2147483756" r:id="rId9"/>
    <p:sldLayoutId id="2147483749" r:id="rId10"/>
    <p:sldLayoutId id="21474837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2;&#1083;&#1072;&#1076;&#1077;&#1083;&#1077;&#1094;\Desktop\&#1050;&#1058;&#1057;%20&#1091;&#1089;&#1087;&#1110;&#1093;&#1091;%20&#1091;%202-&#1041;%20&#1082;&#1083;&#1072;&#1089;&#1110;.wmv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ChangeArrowheads="1"/>
          </p:cNvSpPr>
          <p:nvPr/>
        </p:nvSpPr>
        <p:spPr bwMode="auto">
          <a:xfrm>
            <a:off x="-214313" y="-995363"/>
            <a:ext cx="8332788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b="1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                       </a:t>
            </a:r>
          </a:p>
          <a:p>
            <a:endParaRPr lang="uk-UA" b="1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endParaRPr lang="uk-UA" b="1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endParaRPr lang="uk-UA" b="1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r>
              <a:rPr lang="uk-UA" b="1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</a:t>
            </a:r>
          </a:p>
          <a:p>
            <a:r>
              <a:rPr lang="uk-UA" b="1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                                             Міністерство освіти і науки України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b="1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                                Херсонська загальноосвітня школа І-ІІІ ступенів №1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b="1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                                                      Херсонської міської ради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3600" b="1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               Виступ на педраді з теми: 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195" name="WordArt 8"/>
          <p:cNvSpPr>
            <a:spLocks noChangeArrowheads="1" noChangeShapeType="1" noTextEdit="1"/>
          </p:cNvSpPr>
          <p:nvPr/>
        </p:nvSpPr>
        <p:spPr bwMode="auto">
          <a:xfrm>
            <a:off x="1857375" y="1857375"/>
            <a:ext cx="5934075" cy="733425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ru-RU" sz="3600" kern="10">
                <a:ln w="12700" algn="ctr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«Технологія конструювання виховних справ.  </a:t>
            </a:r>
          </a:p>
        </p:txBody>
      </p:sp>
      <p:sp>
        <p:nvSpPr>
          <p:cNvPr id="8196" name="WordArt 9"/>
          <p:cNvSpPr>
            <a:spLocks noChangeArrowheads="1" noChangeShapeType="1" noTextEdit="1"/>
          </p:cNvSpPr>
          <p:nvPr/>
        </p:nvSpPr>
        <p:spPr bwMode="auto">
          <a:xfrm>
            <a:off x="1785938" y="2500313"/>
            <a:ext cx="5810250" cy="895350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ru-RU" sz="3600" kern="10">
                <a:ln w="12700" algn="ctr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Творча лабораторія класного керівника при проведенні КТС».</a:t>
            </a:r>
          </a:p>
        </p:txBody>
      </p:sp>
      <p:sp>
        <p:nvSpPr>
          <p:cNvPr id="8197" name="Rectangle 10"/>
          <p:cNvSpPr>
            <a:spLocks noChangeArrowheads="1"/>
          </p:cNvSpPr>
          <p:nvPr/>
        </p:nvSpPr>
        <p:spPr bwMode="auto">
          <a:xfrm>
            <a:off x="2000250" y="3571875"/>
            <a:ext cx="665638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                                                        Підготували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                                                        вчителі початкових класів: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                                                        Пікуліна Т.Л.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                                                        Кравчук О.Ф.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                                                        Бондаренко Н.А.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                                                        Макарова Г.Г.</a:t>
            </a:r>
            <a:endParaRPr lang="uk-UA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198" name="Прямоугольник 13"/>
          <p:cNvSpPr>
            <a:spLocks noChangeArrowheads="1"/>
          </p:cNvSpPr>
          <p:nvPr/>
        </p:nvSpPr>
        <p:spPr bwMode="auto">
          <a:xfrm>
            <a:off x="3857625" y="5857875"/>
            <a:ext cx="1535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>
                <a:solidFill>
                  <a:srgbClr val="0070C0"/>
                </a:solidFill>
                <a:latin typeface="Century Schoolbook" pitchFamily="18" charset="0"/>
              </a:rPr>
              <a:t>Херсон 2010</a:t>
            </a:r>
            <a:endParaRPr lang="ru-RU">
              <a:solidFill>
                <a:srgbClr val="0070C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3"/>
          <p:cNvSpPr>
            <a:spLocks noChangeArrowheads="1" noChangeShapeType="1" noTextEdit="1"/>
          </p:cNvSpPr>
          <p:nvPr/>
        </p:nvSpPr>
        <p:spPr bwMode="auto">
          <a:xfrm>
            <a:off x="1643063" y="357188"/>
            <a:ext cx="4905375" cy="971550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Форми КТС у початковій школі</a:t>
            </a:r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3286125" y="3143250"/>
            <a:ext cx="1552575" cy="1352550"/>
          </a:xfrm>
          <a:prstGeom prst="ellipse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round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/>
          <a:lstStyle/>
          <a:p>
            <a:pPr>
              <a:defRPr/>
            </a:pPr>
            <a:r>
              <a:rPr lang="uk-UA" sz="2000">
                <a:latin typeface="Calibri" pitchFamily="34" charset="0"/>
                <a:cs typeface="Arial" pitchFamily="34" charset="0"/>
              </a:rPr>
              <a:t>Форми</a:t>
            </a:r>
          </a:p>
          <a:p>
            <a:pPr>
              <a:defRPr/>
            </a:pPr>
            <a:r>
              <a:rPr lang="uk-UA" sz="2000">
                <a:latin typeface="Calibri" pitchFamily="34" charset="0"/>
                <a:cs typeface="Arial" pitchFamily="34" charset="0"/>
              </a:rPr>
              <a:t>    КТС</a:t>
            </a: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 rot="21283316">
            <a:off x="4832350" y="3305175"/>
            <a:ext cx="2143125" cy="762000"/>
          </a:xfrm>
          <a:prstGeom prst="ellipse">
            <a:avLst/>
          </a:prstGeom>
          <a:solidFill>
            <a:srgbClr val="FFFF00"/>
          </a:solidFill>
          <a:ln w="0">
            <a:noFill/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/>
          <a:p>
            <a:pPr>
              <a:defRPr/>
            </a:pPr>
            <a:r>
              <a:rPr lang="uk-UA" sz="2000">
                <a:latin typeface="Calibri" pitchFamily="34" charset="0"/>
                <a:cs typeface="Arial" pitchFamily="34" charset="0"/>
              </a:rPr>
              <a:t>Вікторини</a:t>
            </a: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 rot="522673">
            <a:off x="4629150" y="4094163"/>
            <a:ext cx="2239963" cy="923925"/>
          </a:xfrm>
          <a:prstGeom prst="ellipse">
            <a:avLst/>
          </a:prstGeom>
          <a:solidFill>
            <a:srgbClr val="FFFF00"/>
          </a:soli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uk-UA" sz="2000" dirty="0">
                <a:latin typeface="Calibri" pitchFamily="34" charset="0"/>
                <a:cs typeface="Arial" pitchFamily="34" charset="0"/>
              </a:rPr>
              <a:t> Скарбнички</a:t>
            </a:r>
          </a:p>
          <a:p>
            <a:pPr>
              <a:defRPr/>
            </a:pPr>
            <a:r>
              <a:rPr lang="uk-UA" sz="2000" dirty="0">
                <a:latin typeface="Calibri" pitchFamily="34" charset="0"/>
                <a:cs typeface="Arial" pitchFamily="34" charset="0"/>
              </a:rPr>
              <a:t>      справ    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 rot="537650">
            <a:off x="974725" y="2963863"/>
            <a:ext cx="2460625" cy="11430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uk-UA" sz="2000" dirty="0">
                <a:latin typeface="Calibri" pitchFamily="34" charset="0"/>
                <a:cs typeface="Arial" pitchFamily="34" charset="0"/>
              </a:rPr>
              <a:t>Творчі май-</a:t>
            </a:r>
          </a:p>
          <a:p>
            <a:pPr>
              <a:defRPr/>
            </a:pPr>
            <a:r>
              <a:rPr lang="uk-UA" sz="2000" dirty="0">
                <a:latin typeface="Calibri" pitchFamily="34" charset="0"/>
                <a:cs typeface="Arial" pitchFamily="34" charset="0"/>
              </a:rPr>
              <a:t> стерні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 rot="2191577">
            <a:off x="1844675" y="2136775"/>
            <a:ext cx="2203450" cy="923925"/>
          </a:xfrm>
          <a:prstGeom prst="ellipse">
            <a:avLst/>
          </a:prstGeom>
          <a:solidFill>
            <a:srgbClr val="FFFF00"/>
          </a:soli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uk-UA" sz="2000" dirty="0">
                <a:latin typeface="Calibri" pitchFamily="34" charset="0"/>
                <a:cs typeface="Arial" pitchFamily="34" charset="0"/>
              </a:rPr>
              <a:t>     Спортивні</a:t>
            </a:r>
          </a:p>
          <a:p>
            <a:pPr>
              <a:defRPr/>
            </a:pPr>
            <a:r>
              <a:rPr lang="uk-UA" sz="2000" dirty="0">
                <a:latin typeface="Calibri" pitchFamily="34" charset="0"/>
                <a:cs typeface="Arial" pitchFamily="34" charset="0"/>
              </a:rPr>
              <a:t> змагання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28" name="Oval 12"/>
          <p:cNvSpPr>
            <a:spLocks noChangeArrowheads="1"/>
          </p:cNvSpPr>
          <p:nvPr/>
        </p:nvSpPr>
        <p:spPr bwMode="auto">
          <a:xfrm rot="20302918">
            <a:off x="4467225" y="2359025"/>
            <a:ext cx="2143125" cy="1001713"/>
          </a:xfrm>
          <a:prstGeom prst="ellipse">
            <a:avLst/>
          </a:prstGeom>
          <a:solidFill>
            <a:srgbClr val="FFFF00"/>
          </a:solidFill>
          <a:ln w="12700">
            <a:solidFill>
              <a:srgbClr val="4BACC6"/>
            </a:solidFill>
            <a:round/>
            <a:headEnd/>
            <a:tailEnd/>
          </a:ln>
          <a:effectLst>
            <a:outerShdw dist="28398" dir="3806097" algn="ctr" rotWithShape="0">
              <a:srgbClr val="205867"/>
            </a:outerShdw>
          </a:effectLst>
        </p:spPr>
        <p:txBody>
          <a:bodyPr/>
          <a:lstStyle/>
          <a:p>
            <a:pPr>
              <a:defRPr/>
            </a:pPr>
            <a:r>
              <a:rPr lang="uk-UA" sz="2000">
                <a:latin typeface="Calibri" pitchFamily="34" charset="0"/>
                <a:cs typeface="Arial" pitchFamily="34" charset="0"/>
              </a:rPr>
              <a:t> Конкурси</a:t>
            </a: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4829" name="Oval 13"/>
          <p:cNvSpPr>
            <a:spLocks noChangeArrowheads="1"/>
          </p:cNvSpPr>
          <p:nvPr/>
        </p:nvSpPr>
        <p:spPr bwMode="auto">
          <a:xfrm rot="20622308">
            <a:off x="1457325" y="4065588"/>
            <a:ext cx="2143125" cy="1019175"/>
          </a:xfrm>
          <a:prstGeom prst="ellipse">
            <a:avLst/>
          </a:prstGeom>
          <a:solidFill>
            <a:srgbClr val="FFFF00"/>
          </a:solidFill>
          <a:ln w="12700">
            <a:solidFill>
              <a:srgbClr val="8064A2"/>
            </a:solidFill>
            <a:round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/>
          <a:lstStyle/>
          <a:p>
            <a:pPr>
              <a:defRPr/>
            </a:pPr>
            <a:r>
              <a:rPr lang="uk-UA" sz="2000" dirty="0">
                <a:latin typeface="Calibri" pitchFamily="34" charset="0"/>
                <a:cs typeface="Arial" pitchFamily="34" charset="0"/>
              </a:rPr>
              <a:t>        Свята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643313" y="1357313"/>
            <a:ext cx="1071562" cy="18573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chemeClr val="tx1"/>
                </a:solidFill>
              </a:rPr>
              <a:t>Ігри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4831" name="Oval 15"/>
          <p:cNvSpPr>
            <a:spLocks noChangeArrowheads="1"/>
          </p:cNvSpPr>
          <p:nvPr/>
        </p:nvSpPr>
        <p:spPr bwMode="auto">
          <a:xfrm rot="2801051">
            <a:off x="3817144" y="4834732"/>
            <a:ext cx="2143125" cy="1011237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79646"/>
            </a:solidFill>
            <a:round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/>
          <a:lstStyle/>
          <a:p>
            <a:pPr>
              <a:defRPr/>
            </a:pPr>
            <a:r>
              <a:rPr lang="uk-UA" sz="2000" dirty="0">
                <a:latin typeface="Calibri" pitchFamily="34" charset="0"/>
                <a:cs typeface="Arial" pitchFamily="34" charset="0"/>
              </a:rPr>
              <a:t>Виставки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214688" y="4429125"/>
            <a:ext cx="1071562" cy="21431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chemeClr val="tx1"/>
                </a:solidFill>
              </a:rPr>
              <a:t>Екс-кур-сії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4834" name="Oval 18"/>
          <p:cNvSpPr>
            <a:spLocks noChangeArrowheads="1"/>
          </p:cNvSpPr>
          <p:nvPr/>
        </p:nvSpPr>
        <p:spPr bwMode="auto">
          <a:xfrm rot="19398068">
            <a:off x="1644650" y="4749800"/>
            <a:ext cx="2105025" cy="942975"/>
          </a:xfrm>
          <a:prstGeom prst="ellipse">
            <a:avLst/>
          </a:prstGeom>
          <a:solidFill>
            <a:srgbClr val="FFFF00"/>
          </a:soli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uk-UA" sz="2000" dirty="0">
                <a:latin typeface="Calibri" pitchFamily="34" charset="0"/>
                <a:cs typeface="Arial" pitchFamily="34" charset="0"/>
              </a:rPr>
              <a:t>Аукціон</a:t>
            </a:r>
          </a:p>
          <a:p>
            <a:pPr>
              <a:defRPr/>
            </a:pPr>
            <a:r>
              <a:rPr lang="uk-UA" sz="2000" dirty="0">
                <a:latin typeface="Calibri" pitchFamily="34" charset="0"/>
                <a:cs typeface="Arial" pitchFamily="34" charset="0"/>
              </a:rPr>
              <a:t>      знань</a:t>
            </a:r>
          </a:p>
          <a:p>
            <a:pPr>
              <a:defRPr/>
            </a:pPr>
            <a:r>
              <a:rPr lang="uk-UA" sz="2000" dirty="0">
                <a:latin typeface="Calibri" pitchFamily="34" charset="0"/>
                <a:cs typeface="Arial" pitchFamily="34" charset="0"/>
              </a:rPr>
              <a:t>      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22" name="Rectangle 19"/>
          <p:cNvSpPr>
            <a:spLocks noChangeArrowheads="1"/>
          </p:cNvSpPr>
          <p:nvPr/>
        </p:nvSpPr>
        <p:spPr bwMode="auto">
          <a:xfrm>
            <a:off x="142875" y="621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Ваша творчість розкриє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2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нові грані майстерності.</a:t>
            </a:r>
            <a:endParaRPr lang="uk-UA"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6200000" flipV="1">
            <a:off x="3252787" y="5248276"/>
            <a:ext cx="2219325" cy="7239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 rot="20394773">
            <a:off x="4594225" y="5995988"/>
            <a:ext cx="1285875" cy="357187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???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3643313" y="142875"/>
            <a:ext cx="1762125" cy="79057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Свято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285750" y="1357313"/>
            <a:ext cx="645318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Це особлива форма організації виховної роботи,</a:t>
            </a:r>
            <a:endParaRPr lang="ru-RU" sz="90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2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що включає різні види діяльності дітей. Тому свято</a:t>
            </a:r>
            <a:endParaRPr lang="ru-RU" sz="90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2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вважається основною формою роботи, навколо якої</a:t>
            </a:r>
            <a:endParaRPr lang="ru-RU" sz="90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2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і в тісному взаємозвʼязку з нею організовується КТС.</a:t>
            </a:r>
            <a:endParaRPr lang="ru-RU" sz="90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uk-UA" sz="20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uk-UA" sz="20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200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І .П.Іванов дає влучне визначення свята:</a:t>
            </a:r>
            <a:endParaRPr lang="ru-RU" sz="900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200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«Свято –це активне відношення дітей, їх</a:t>
            </a:r>
            <a:endParaRPr lang="ru-RU" sz="900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200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творча участь в організації і проведенні</a:t>
            </a:r>
            <a:endParaRPr lang="ru-RU" sz="900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200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святкування, у всіх іграх, вигадках, забавах.</a:t>
            </a:r>
            <a:endParaRPr lang="ru-RU" sz="900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200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Свято – це комплекс пізнавальних, спор-</a:t>
            </a:r>
            <a:endParaRPr lang="ru-RU" sz="900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200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тивних,ігрових справ. А головне –в кожно-</a:t>
            </a:r>
            <a:endParaRPr lang="ru-RU" sz="900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200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му з них –це творчість, вигадка в оформленні</a:t>
            </a:r>
            <a:endParaRPr lang="ru-RU" sz="900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200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і в самих справах».</a:t>
            </a:r>
            <a:endParaRPr lang="uk-UA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63" y="1143000"/>
            <a:ext cx="1143000" cy="19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63" y="3571875"/>
            <a:ext cx="1485900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Овал 8"/>
          <p:cNvSpPr/>
          <p:nvPr/>
        </p:nvSpPr>
        <p:spPr>
          <a:xfrm>
            <a:off x="5572132" y="2928934"/>
            <a:ext cx="571504" cy="57150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2071688" y="142875"/>
            <a:ext cx="4743450" cy="97155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Етапи успіху реалізації свята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28625" y="1000125"/>
            <a:ext cx="5478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Кожна дитина мала змогу проявити свої таланти,</a:t>
            </a:r>
          </a:p>
          <a:p>
            <a:pPr eaLnBrk="0" hangingPunct="0"/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здібності, захоплення.</a:t>
            </a:r>
            <a:r>
              <a:rPr lang="ru-RU"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28625" y="1643063"/>
            <a:ext cx="5905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Кожна дитина повинна відчути свою значущість.</a:t>
            </a:r>
            <a:endParaRPr lang="ru-RU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Зміст і форма проведення свята повинна відповідати</a:t>
            </a:r>
            <a:endParaRPr lang="ru-RU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віку дітей.</a:t>
            </a:r>
            <a:endParaRPr lang="uk-UA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28625" y="2571750"/>
            <a:ext cx="60499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Свято повинно виступати в єдності з іншими формами</a:t>
            </a:r>
            <a:endParaRPr lang="ru-RU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виховної роботи (бесіда,екскурсія тощо), бути голов-</a:t>
            </a:r>
            <a:endParaRPr lang="ru-RU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ною справою, навкруги якої розвертається групова і</a:t>
            </a:r>
          </a:p>
          <a:p>
            <a:pPr eaLnBrk="0" hangingPunct="0"/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індивідуальна діяльність дітей і дорослих.</a:t>
            </a:r>
            <a:r>
              <a:rPr lang="ru-RU"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28625" y="3786188"/>
            <a:ext cx="60055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Свято повинно бути підсумком певної діяльності дітей</a:t>
            </a:r>
          </a:p>
          <a:p>
            <a:pPr eaLnBrk="0" hangingPunct="0"/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і дорослих.</a:t>
            </a:r>
            <a:r>
              <a:rPr lang="ru-RU"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28625" y="4429125"/>
            <a:ext cx="5346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На святі повинні бути ігри, пісні, танці, конкурси.</a:t>
            </a:r>
            <a:endParaRPr lang="ru-RU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Свято повинно бути яскравим.</a:t>
            </a:r>
            <a:endParaRPr lang="uk-UA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428625" y="5000625"/>
            <a:ext cx="59261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Діти повинні бути оцінені старшими:  вчителем, бать-</a:t>
            </a:r>
          </a:p>
          <a:p>
            <a:pPr eaLnBrk="0" hangingPunct="0"/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ками, адміністрацією.</a:t>
            </a:r>
            <a:r>
              <a:rPr lang="ru-RU"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428625" y="5643563"/>
            <a:ext cx="7150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Всім учасникам свята повинно бути весело, радісно, комфортно.</a:t>
            </a:r>
            <a:endParaRPr lang="uk-UA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66" name="Прямоугольник 11"/>
          <p:cNvSpPr>
            <a:spLocks noChangeArrowheads="1"/>
          </p:cNvSpPr>
          <p:nvPr/>
        </p:nvSpPr>
        <p:spPr bwMode="auto">
          <a:xfrm>
            <a:off x="428625" y="6000750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0070C0"/>
                </a:solidFill>
              </a:rPr>
              <a:t>Завершення свята повинно бути не менш яскравим, ніж його початок</a:t>
            </a:r>
            <a:r>
              <a:rPr lang="en-US">
                <a:solidFill>
                  <a:srgbClr val="0070C0"/>
                </a:solidFill>
              </a:rPr>
              <a:t>!</a:t>
            </a:r>
            <a:endParaRPr lang="ru-RU">
              <a:solidFill>
                <a:srgbClr val="0070C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85750" y="107156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85750" y="17145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85750" y="26431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857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85750" y="450056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85750" y="57150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85750" y="6143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7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1643063"/>
            <a:ext cx="1889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Овал 22"/>
          <p:cNvSpPr/>
          <p:nvPr/>
        </p:nvSpPr>
        <p:spPr>
          <a:xfrm>
            <a:off x="285750" y="20716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85750" y="485775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85750" y="51435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ТС успіху у 2-Б класі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2071688" y="214313"/>
            <a:ext cx="4714875" cy="809625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75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Технологія КТС є:</a:t>
            </a: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142875" y="714375"/>
            <a:ext cx="234950" cy="247650"/>
          </a:xfrm>
          <a:prstGeom prst="curvedRightArrow">
            <a:avLst>
              <a:gd name="adj1" fmla="val 21081"/>
              <a:gd name="adj2" fmla="val 42162"/>
              <a:gd name="adj3" fmla="val 33333"/>
            </a:avLst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214313" y="4286250"/>
            <a:ext cx="234950" cy="285750"/>
          </a:xfrm>
          <a:prstGeom prst="curvedRightArrow">
            <a:avLst>
              <a:gd name="adj1" fmla="val 24324"/>
              <a:gd name="adj2" fmla="val 48649"/>
              <a:gd name="adj3" fmla="val 33333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2776" name="AutoShape 8"/>
          <p:cNvSpPr>
            <a:spLocks noChangeArrowheads="1"/>
          </p:cNvSpPr>
          <p:nvPr/>
        </p:nvSpPr>
        <p:spPr bwMode="auto">
          <a:xfrm>
            <a:off x="642938" y="3500438"/>
            <a:ext cx="234950" cy="285750"/>
          </a:xfrm>
          <a:prstGeom prst="curvedRightArrow">
            <a:avLst>
              <a:gd name="adj1" fmla="val 24324"/>
              <a:gd name="adj2" fmla="val 48649"/>
              <a:gd name="adj3" fmla="val 33333"/>
            </a:avLst>
          </a:prstGeom>
          <a:gradFill rotWithShape="0">
            <a:gsLst>
              <a:gs pos="0">
                <a:srgbClr val="92CDDC"/>
              </a:gs>
              <a:gs pos="50000">
                <a:srgbClr val="4BACC6"/>
              </a:gs>
              <a:gs pos="100000">
                <a:srgbClr val="92CDDC"/>
              </a:gs>
            </a:gsLst>
            <a:lin ang="5400000" scaled="1"/>
          </a:gradFill>
          <a:ln w="12700">
            <a:solidFill>
              <a:srgbClr val="4BACC6"/>
            </a:solidFill>
            <a:miter lim="800000"/>
            <a:headEnd/>
            <a:tailEnd/>
          </a:ln>
          <a:effectLst>
            <a:outerShdw dist="28398" dir="3806097" algn="ctr" rotWithShape="0">
              <a:srgbClr val="205867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214313" y="3143250"/>
            <a:ext cx="234950" cy="285750"/>
          </a:xfrm>
          <a:prstGeom prst="curvedRightArrow">
            <a:avLst>
              <a:gd name="adj1" fmla="val 24324"/>
              <a:gd name="adj2" fmla="val 48649"/>
              <a:gd name="adj3" fmla="val 33333"/>
            </a:avLst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285750" y="2643188"/>
            <a:ext cx="234950" cy="238125"/>
          </a:xfrm>
          <a:prstGeom prst="curvedRightArrow">
            <a:avLst>
              <a:gd name="adj1" fmla="val 20270"/>
              <a:gd name="adj2" fmla="val 40541"/>
              <a:gd name="adj3" fmla="val 33333"/>
            </a:avLst>
          </a:prstGeom>
          <a:gradFill rotWithShape="0">
            <a:gsLst>
              <a:gs pos="0">
                <a:srgbClr val="666666"/>
              </a:gs>
              <a:gs pos="50000">
                <a:srgbClr val="000000"/>
              </a:gs>
              <a:gs pos="100000">
                <a:srgbClr val="666666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7F7F7F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285750" y="1928813"/>
            <a:ext cx="234950" cy="285750"/>
          </a:xfrm>
          <a:prstGeom prst="curvedRightArrow">
            <a:avLst>
              <a:gd name="adj1" fmla="val 24324"/>
              <a:gd name="adj2" fmla="val 48649"/>
              <a:gd name="adj3" fmla="val 33333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428625" y="1500188"/>
            <a:ext cx="234950" cy="247650"/>
          </a:xfrm>
          <a:prstGeom prst="curvedRightArrow">
            <a:avLst>
              <a:gd name="adj1" fmla="val 21081"/>
              <a:gd name="adj2" fmla="val 42162"/>
              <a:gd name="adj3" fmla="val 33333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214313" y="1071563"/>
            <a:ext cx="234950" cy="257175"/>
          </a:xfrm>
          <a:prstGeom prst="curvedRightArrow">
            <a:avLst>
              <a:gd name="adj1" fmla="val 21892"/>
              <a:gd name="adj2" fmla="val 43784"/>
              <a:gd name="adj3" fmla="val 33333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57188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000">
                <a:solidFill>
                  <a:srgbClr val="7030A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Актуальною</a:t>
            </a:r>
            <a:endParaRPr lang="ru-RU" sz="900"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428625" y="428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Century Schoolbook" pitchFamily="18" charset="0"/>
              </a:rPr>
              <a:t/>
            </a:r>
            <a:br>
              <a:rPr lang="ru-RU">
                <a:latin typeface="Century Schoolbook" pitchFamily="18" charset="0"/>
              </a:rPr>
            </a:br>
            <a:endParaRPr lang="ru-RU">
              <a:latin typeface="Century Schoolbook" pitchFamily="18" charset="0"/>
            </a:endParaRPr>
          </a:p>
          <a:p>
            <a:pPr eaLnBrk="0" hangingPunct="0"/>
            <a:r>
              <a:rPr lang="uk-UA" sz="2000">
                <a:solidFill>
                  <a:srgbClr val="7030A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Перспективною</a:t>
            </a:r>
            <a:endParaRPr lang="ru-RU" sz="900">
              <a:latin typeface="Century Schoolbook" pitchFamily="18" charset="0"/>
            </a:endParaRPr>
          </a:p>
          <a:p>
            <a:pPr eaLnBrk="0" hangingPunct="0"/>
            <a:endParaRPr lang="ru-RU">
              <a:latin typeface="Century Schoolbook" pitchFamily="18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428625" y="1214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 sz="2000">
              <a:solidFill>
                <a:srgbClr val="7030A0"/>
              </a:solidFill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2000">
                <a:solidFill>
                  <a:srgbClr val="7030A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Науковою</a:t>
            </a:r>
            <a:endParaRPr lang="ru-RU" sz="900"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642938" y="1785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000">
                <a:solidFill>
                  <a:srgbClr val="7030A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Цілісною</a:t>
            </a:r>
            <a:endParaRPr lang="ru-RU" sz="900"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500063" y="2214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000">
                <a:solidFill>
                  <a:srgbClr val="7030A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Пізнавальною</a:t>
            </a:r>
            <a:endParaRPr lang="ru-RU" sz="900"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500063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000">
                <a:solidFill>
                  <a:srgbClr val="7030A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Оригінальною</a:t>
            </a:r>
            <a:endParaRPr lang="ru-RU" sz="900"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428625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000">
                <a:solidFill>
                  <a:srgbClr val="7030A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Творчою</a:t>
            </a:r>
            <a:endParaRPr lang="ru-RU" sz="900"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857250" y="3857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000">
                <a:solidFill>
                  <a:srgbClr val="7030A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Цікавою</a:t>
            </a:r>
            <a:endParaRPr lang="ru-RU" sz="900"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500063" y="514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000">
                <a:solidFill>
                  <a:srgbClr val="7030A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Пошуковою</a:t>
            </a:r>
            <a:endParaRPr lang="uk-UA"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" name="Выгнутая влево стрелка 21"/>
          <p:cNvSpPr/>
          <p:nvPr/>
        </p:nvSpPr>
        <p:spPr>
          <a:xfrm>
            <a:off x="285750" y="5000625"/>
            <a:ext cx="214313" cy="28575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21525" name="Picture 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26" y="1571612"/>
            <a:ext cx="5286412" cy="3959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3500438" y="214313"/>
            <a:ext cx="2181225" cy="971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 algn="ctr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КТС</a:t>
            </a: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0" y="-2125663"/>
            <a:ext cx="3114675" cy="4708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 sz="4800" b="1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endParaRPr lang="uk-UA" sz="4800" b="1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endParaRPr lang="uk-UA" sz="4800" b="1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endParaRPr lang="uk-UA" sz="4800" b="1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endParaRPr lang="uk-UA" sz="4800" b="1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r>
              <a:rPr lang="uk-UA" sz="2000" b="1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Колективна</a:t>
            </a:r>
            <a:endParaRPr lang="ru-RU" sz="20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2000" b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«Разом ми одна сімʼя»</a:t>
            </a:r>
            <a:endParaRPr lang="ru-RU" sz="20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2000" b="1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Творча</a:t>
            </a:r>
            <a:endParaRPr lang="uk-UA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0" y="2500313"/>
            <a:ext cx="4440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000" b="1">
                <a:solidFill>
                  <a:srgbClr val="7030A0"/>
                </a:solidFill>
                <a:ea typeface="Calibri" pitchFamily="34" charset="0"/>
                <a:cs typeface="Times New Roman" pitchFamily="18" charset="0"/>
              </a:rPr>
              <a:t>«Творець надихає у своє </a:t>
            </a:r>
            <a:endParaRPr lang="ru-RU" sz="20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2000" b="1">
                <a:solidFill>
                  <a:srgbClr val="7030A0"/>
                </a:solidFill>
                <a:ea typeface="Calibri" pitchFamily="34" charset="0"/>
                <a:cs typeface="Times New Roman" pitchFamily="18" charset="0"/>
              </a:rPr>
              <a:t>творіння часточку власної душі»</a:t>
            </a:r>
            <a:endParaRPr lang="ru-RU" sz="20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2000" b="1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Справа</a:t>
            </a:r>
            <a:endParaRPr lang="uk-UA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0" y="3429000"/>
            <a:ext cx="3962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000" b="1">
                <a:solidFill>
                  <a:srgbClr val="00B050"/>
                </a:solidFill>
                <a:ea typeface="Calibri" pitchFamily="34" charset="0"/>
                <a:cs typeface="Times New Roman" pitchFamily="18" charset="0"/>
              </a:rPr>
              <a:t>«Тільки діяльність є формою</a:t>
            </a:r>
            <a:endParaRPr lang="ru-RU" sz="20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22" name="Rectangle 12"/>
          <p:cNvSpPr>
            <a:spLocks noChangeArrowheads="1"/>
          </p:cNvSpPr>
          <p:nvPr/>
        </p:nvSpPr>
        <p:spPr bwMode="auto">
          <a:xfrm>
            <a:off x="0" y="3786188"/>
            <a:ext cx="2749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000" b="1">
                <a:solidFill>
                  <a:srgbClr val="00B050"/>
                </a:solidFill>
                <a:ea typeface="Calibri" pitchFamily="34" charset="0"/>
                <a:cs typeface="Times New Roman" pitchFamily="18" charset="0"/>
              </a:rPr>
              <a:t>існування людини»</a:t>
            </a:r>
            <a:endParaRPr lang="uk-UA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3286125" y="3571875"/>
            <a:ext cx="4572000" cy="31432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4" name="Rectangle 14"/>
          <p:cNvSpPr>
            <a:spLocks noChangeArrowheads="1"/>
          </p:cNvSpPr>
          <p:nvPr/>
        </p:nvSpPr>
        <p:spPr bwMode="auto">
          <a:xfrm>
            <a:off x="3786188" y="4100513"/>
            <a:ext cx="312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000" b="1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         Три складові КТС</a:t>
            </a:r>
            <a:endParaRPr lang="uk-UA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3571875" y="4857750"/>
            <a:ext cx="1857375" cy="561975"/>
          </a:xfrm>
          <a:prstGeom prst="ellipse">
            <a:avLst/>
          </a:prstGeom>
          <a:gradFill rotWithShape="0">
            <a:gsLst>
              <a:gs pos="0">
                <a:srgbClr val="92CDDC"/>
              </a:gs>
              <a:gs pos="50000">
                <a:srgbClr val="4BACC6"/>
              </a:gs>
              <a:gs pos="100000">
                <a:srgbClr val="92CDDC"/>
              </a:gs>
            </a:gsLst>
            <a:lin ang="5400000" scaled="1"/>
          </a:gradFill>
          <a:ln w="12700">
            <a:solidFill>
              <a:srgbClr val="4BACC6"/>
            </a:solidFill>
            <a:round/>
            <a:headEnd/>
            <a:tailEnd/>
          </a:ln>
          <a:effectLst>
            <a:outerShdw dist="28398" dir="3806097" algn="ctr" rotWithShape="0">
              <a:srgbClr val="205867"/>
            </a:outerShdw>
          </a:effectLst>
        </p:spPr>
        <p:txBody>
          <a:bodyPr/>
          <a:lstStyle/>
          <a:p>
            <a:pPr>
              <a:defRPr/>
            </a:pPr>
            <a:r>
              <a:rPr lang="uk-UA" sz="2000">
                <a:latin typeface="Calibri" pitchFamily="34" charset="0"/>
                <a:cs typeface="Arial" pitchFamily="34" charset="0"/>
              </a:rPr>
              <a:t>Людяність</a:t>
            </a: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4857750" y="5429250"/>
            <a:ext cx="1833563" cy="642938"/>
          </a:xfrm>
          <a:prstGeom prst="ellipse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round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/>
          <a:lstStyle/>
          <a:p>
            <a:pPr>
              <a:defRPr/>
            </a:pPr>
            <a:r>
              <a:rPr lang="uk-UA" sz="2000">
                <a:latin typeface="Calibri" pitchFamily="34" charset="0"/>
                <a:cs typeface="Arial" pitchFamily="34" charset="0"/>
              </a:rPr>
              <a:t>Діяльність</a:t>
            </a: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6000750" y="4786313"/>
            <a:ext cx="1733550" cy="609600"/>
          </a:xfrm>
          <a:prstGeom prst="ellipse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uk-UA" sz="2000">
                <a:latin typeface="Calibri" pitchFamily="34" charset="0"/>
                <a:cs typeface="Arial" pitchFamily="34" charset="0"/>
              </a:rPr>
              <a:t>Творчість</a:t>
            </a: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4357688" y="4500563"/>
            <a:ext cx="428625" cy="285750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eaVer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5429250" y="4643438"/>
            <a:ext cx="476250" cy="476250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eaVer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6786563" y="4429125"/>
            <a:ext cx="323850" cy="285750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eaVer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0" y="-249238"/>
            <a:ext cx="7651750" cy="955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800" b="1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            </a:t>
            </a:r>
          </a:p>
          <a:p>
            <a:r>
              <a:rPr lang="uk-UA" sz="2800" b="1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               Щоб проводити КТС необхідно:</a:t>
            </a:r>
            <a:endParaRPr lang="uk-UA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243" name="Oval 2"/>
          <p:cNvSpPr>
            <a:spLocks noChangeArrowheads="1"/>
          </p:cNvSpPr>
          <p:nvPr/>
        </p:nvSpPr>
        <p:spPr bwMode="auto">
          <a:xfrm>
            <a:off x="428625" y="1000125"/>
            <a:ext cx="2943225" cy="1257300"/>
          </a:xfrm>
          <a:prstGeom prst="ellipse">
            <a:avLst/>
          </a:prstGeom>
          <a:gradFill rotWithShape="0">
            <a:gsLst>
              <a:gs pos="0">
                <a:srgbClr val="92CDDC"/>
              </a:gs>
              <a:gs pos="50000">
                <a:srgbClr val="4BACC6"/>
              </a:gs>
              <a:gs pos="100000">
                <a:srgbClr val="92CDDC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2CDDC"/>
            </a:extrusionClr>
          </a:sp3d>
        </p:spPr>
        <p:txBody>
          <a:bodyPr>
            <a:flatTx/>
          </a:bodyPr>
          <a:lstStyle/>
          <a:p>
            <a:r>
              <a:rPr lang="uk-UA" sz="2000">
                <a:latin typeface="Calibri" pitchFamily="34" charset="0"/>
              </a:rPr>
              <a:t>Бути психологом</a:t>
            </a:r>
            <a:endParaRPr lang="ru-RU"/>
          </a:p>
        </p:txBody>
      </p:sp>
      <p:sp>
        <p:nvSpPr>
          <p:cNvPr id="10244" name="Oval 3"/>
          <p:cNvSpPr>
            <a:spLocks noChangeArrowheads="1"/>
          </p:cNvSpPr>
          <p:nvPr/>
        </p:nvSpPr>
        <p:spPr bwMode="auto">
          <a:xfrm>
            <a:off x="4500563" y="1071563"/>
            <a:ext cx="2676525" cy="1257300"/>
          </a:xfrm>
          <a:prstGeom prst="ellipse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2D69B"/>
            </a:extrusionClr>
          </a:sp3d>
        </p:spPr>
        <p:txBody>
          <a:bodyPr>
            <a:flatTx/>
          </a:bodyPr>
          <a:lstStyle/>
          <a:p>
            <a:r>
              <a:rPr lang="uk-UA" sz="2000">
                <a:latin typeface="Calibri" pitchFamily="34" charset="0"/>
              </a:rPr>
              <a:t>Уміти бачити</a:t>
            </a:r>
          </a:p>
          <a:p>
            <a:r>
              <a:rPr lang="uk-UA" sz="2000">
                <a:latin typeface="Calibri" pitchFamily="34" charset="0"/>
              </a:rPr>
              <a:t>перспективу</a:t>
            </a:r>
            <a:endParaRPr lang="ru-RU"/>
          </a:p>
        </p:txBody>
      </p:sp>
      <p:sp>
        <p:nvSpPr>
          <p:cNvPr id="10245" name="Oval 4"/>
          <p:cNvSpPr>
            <a:spLocks noChangeArrowheads="1"/>
          </p:cNvSpPr>
          <p:nvPr/>
        </p:nvSpPr>
        <p:spPr bwMode="auto">
          <a:xfrm>
            <a:off x="571500" y="2786063"/>
            <a:ext cx="2676525" cy="1257300"/>
          </a:xfrm>
          <a:prstGeom prst="ellipse">
            <a:avLst/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5B3D7"/>
            </a:extrusionClr>
          </a:sp3d>
        </p:spPr>
        <p:txBody>
          <a:bodyPr>
            <a:flatTx/>
          </a:bodyPr>
          <a:lstStyle/>
          <a:p>
            <a:r>
              <a:rPr lang="uk-UA" sz="2000">
                <a:latin typeface="Calibri" pitchFamily="34" charset="0"/>
              </a:rPr>
              <a:t>Стати на рівні</a:t>
            </a:r>
          </a:p>
          <a:p>
            <a:r>
              <a:rPr lang="uk-UA" sz="2000">
                <a:latin typeface="Calibri" pitchFamily="34" charset="0"/>
              </a:rPr>
              <a:t>з дитиною</a:t>
            </a:r>
            <a:endParaRPr lang="ru-RU"/>
          </a:p>
        </p:txBody>
      </p:sp>
      <p:sp>
        <p:nvSpPr>
          <p:cNvPr id="10246" name="Oval 5"/>
          <p:cNvSpPr>
            <a:spLocks noChangeArrowheads="1"/>
          </p:cNvSpPr>
          <p:nvPr/>
        </p:nvSpPr>
        <p:spPr bwMode="auto">
          <a:xfrm>
            <a:off x="3571875" y="2643188"/>
            <a:ext cx="5000625" cy="1257300"/>
          </a:xfrm>
          <a:prstGeom prst="ellipse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2A1C7"/>
            </a:extrusionClr>
          </a:sp3d>
        </p:spPr>
        <p:txBody>
          <a:bodyPr>
            <a:flatTx/>
          </a:bodyPr>
          <a:lstStyle/>
          <a:p>
            <a:r>
              <a:rPr lang="uk-UA" sz="2000">
                <a:latin typeface="Calibri" pitchFamily="34" charset="0"/>
              </a:rPr>
              <a:t>Взаємодіяти на</a:t>
            </a:r>
          </a:p>
          <a:p>
            <a:r>
              <a:rPr lang="uk-UA" sz="2000">
                <a:latin typeface="Calibri" pitchFamily="34" charset="0"/>
              </a:rPr>
              <a:t>рівні відносин співробітництва</a:t>
            </a:r>
            <a:endParaRPr lang="ru-RU"/>
          </a:p>
        </p:txBody>
      </p:sp>
      <p:sp>
        <p:nvSpPr>
          <p:cNvPr id="10247" name="Oval 6"/>
          <p:cNvSpPr>
            <a:spLocks noChangeArrowheads="1"/>
          </p:cNvSpPr>
          <p:nvPr/>
        </p:nvSpPr>
        <p:spPr bwMode="auto">
          <a:xfrm>
            <a:off x="642938" y="4500563"/>
            <a:ext cx="2676525" cy="1257300"/>
          </a:xfrm>
          <a:prstGeom prst="ellipse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ABF8F"/>
            </a:extrusionClr>
          </a:sp3d>
        </p:spPr>
        <p:txBody>
          <a:bodyPr>
            <a:flatTx/>
          </a:bodyPr>
          <a:lstStyle/>
          <a:p>
            <a:r>
              <a:rPr lang="uk-UA" sz="2000">
                <a:latin typeface="Calibri" pitchFamily="34" charset="0"/>
              </a:rPr>
              <a:t>Уміти хотіти це</a:t>
            </a:r>
          </a:p>
          <a:p>
            <a:r>
              <a:rPr lang="uk-UA" sz="2000">
                <a:latin typeface="Calibri" pitchFamily="34" charset="0"/>
              </a:rPr>
              <a:t>робити</a:t>
            </a:r>
            <a:endParaRPr lang="ru-RU"/>
          </a:p>
        </p:txBody>
      </p:sp>
      <p:sp>
        <p:nvSpPr>
          <p:cNvPr id="10248" name="Oval 7"/>
          <p:cNvSpPr>
            <a:spLocks noChangeArrowheads="1"/>
          </p:cNvSpPr>
          <p:nvPr/>
        </p:nvSpPr>
        <p:spPr bwMode="auto">
          <a:xfrm>
            <a:off x="4286250" y="4357688"/>
            <a:ext cx="3286125" cy="1638300"/>
          </a:xfrm>
          <a:prstGeom prst="ellipse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99594"/>
            </a:extrusionClr>
          </a:sp3d>
        </p:spPr>
        <p:txBody>
          <a:bodyPr>
            <a:flatTx/>
          </a:bodyPr>
          <a:lstStyle/>
          <a:p>
            <a:r>
              <a:rPr lang="uk-UA" sz="2000">
                <a:latin typeface="Calibri" pitchFamily="34" charset="0"/>
              </a:rPr>
              <a:t>«Посунутися»</a:t>
            </a:r>
          </a:p>
          <a:p>
            <a:r>
              <a:rPr lang="uk-UA" sz="2000">
                <a:latin typeface="Calibri" pitchFamily="34" charset="0"/>
              </a:rPr>
              <a:t>і поступитися</a:t>
            </a:r>
          </a:p>
          <a:p>
            <a:r>
              <a:rPr lang="uk-UA" sz="2000">
                <a:latin typeface="Calibri" pitchFamily="34" charset="0"/>
              </a:rPr>
              <a:t>місцем пропозиції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>
            <a:off x="1857375" y="214313"/>
            <a:ext cx="4933950" cy="771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kern="10">
                <a:ln w="12700" algn="ctr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Ключові проблеми КТС</a:t>
            </a:r>
          </a:p>
        </p:txBody>
      </p:sp>
      <p:sp>
        <p:nvSpPr>
          <p:cNvPr id="11267" name="Прямоугольник 11"/>
          <p:cNvSpPr>
            <a:spLocks noChangeArrowheads="1"/>
          </p:cNvSpPr>
          <p:nvPr/>
        </p:nvSpPr>
        <p:spPr bwMode="auto">
          <a:xfrm>
            <a:off x="642938" y="1000125"/>
            <a:ext cx="1758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i="1">
                <a:solidFill>
                  <a:srgbClr val="0070C0"/>
                </a:solidFill>
                <a:latin typeface="Century Schoolbook" pitchFamily="18" charset="0"/>
              </a:rPr>
              <a:t>Співпраця</a:t>
            </a:r>
            <a:endParaRPr lang="ru-RU" sz="240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11268" name="Прямоугольник 12"/>
          <p:cNvSpPr>
            <a:spLocks noChangeArrowheads="1"/>
          </p:cNvSpPr>
          <p:nvPr/>
        </p:nvSpPr>
        <p:spPr bwMode="auto">
          <a:xfrm>
            <a:off x="500063" y="1428750"/>
            <a:ext cx="25542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i="1">
                <a:solidFill>
                  <a:srgbClr val="0070C0"/>
                </a:solidFill>
                <a:latin typeface="Century Schoolbook" pitchFamily="18" charset="0"/>
              </a:rPr>
              <a:t>Співуправління</a:t>
            </a:r>
            <a:endParaRPr lang="ru-RU" sz="240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11269" name="Прямоугольник 13"/>
          <p:cNvSpPr>
            <a:spLocks noChangeArrowheads="1"/>
          </p:cNvSpPr>
          <p:nvPr/>
        </p:nvSpPr>
        <p:spPr bwMode="auto">
          <a:xfrm>
            <a:off x="500063" y="1857375"/>
            <a:ext cx="276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i="1">
                <a:latin typeface="Century Schoolbook" pitchFamily="18" charset="0"/>
              </a:rPr>
              <a:t> </a:t>
            </a:r>
            <a:r>
              <a:rPr lang="uk-UA" sz="2400" i="1">
                <a:solidFill>
                  <a:srgbClr val="0070C0"/>
                </a:solidFill>
                <a:latin typeface="Century Schoolbook" pitchFamily="18" charset="0"/>
              </a:rPr>
              <a:t>Самоврядування</a:t>
            </a:r>
            <a:endParaRPr lang="ru-RU" sz="240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428625" y="1000125"/>
            <a:ext cx="214313" cy="28575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лево стрелка 15"/>
          <p:cNvSpPr/>
          <p:nvPr/>
        </p:nvSpPr>
        <p:spPr>
          <a:xfrm>
            <a:off x="285750" y="1500188"/>
            <a:ext cx="214313" cy="28575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лево стрелка 16"/>
          <p:cNvSpPr/>
          <p:nvPr/>
        </p:nvSpPr>
        <p:spPr>
          <a:xfrm>
            <a:off x="357188" y="1928813"/>
            <a:ext cx="214312" cy="28575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273" name="WordArt 10"/>
          <p:cNvSpPr>
            <a:spLocks noChangeArrowheads="1" noChangeShapeType="1" noTextEdit="1"/>
          </p:cNvSpPr>
          <p:nvPr/>
        </p:nvSpPr>
        <p:spPr bwMode="auto">
          <a:xfrm>
            <a:off x="1714500" y="2500313"/>
            <a:ext cx="5219700" cy="6953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kern="10">
                <a:ln w="12700" algn="ctr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Принципи методики КТС</a:t>
            </a:r>
          </a:p>
        </p:txBody>
      </p:sp>
      <p:sp>
        <p:nvSpPr>
          <p:cNvPr id="11274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1275" name="Rectangle 16"/>
          <p:cNvSpPr>
            <a:spLocks noChangeArrowheads="1"/>
          </p:cNvSpPr>
          <p:nvPr/>
        </p:nvSpPr>
        <p:spPr bwMode="auto">
          <a:xfrm>
            <a:off x="428625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00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Соціально-корисна спрямованість діяльності дітей і їх наставників.</a:t>
            </a:r>
            <a:endParaRPr lang="uk-UA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27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1277" name="Rectangle 19"/>
          <p:cNvSpPr>
            <a:spLocks noChangeArrowheads="1"/>
          </p:cNvSpPr>
          <p:nvPr/>
        </p:nvSpPr>
        <p:spPr bwMode="auto">
          <a:xfrm>
            <a:off x="428625" y="3714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00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Співпраця дітей і дорослих.</a:t>
            </a:r>
            <a:endParaRPr lang="uk-UA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85750" y="32861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85750" y="36433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80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1281" name="Rectangle 22"/>
          <p:cNvSpPr>
            <a:spLocks noChangeArrowheads="1"/>
          </p:cNvSpPr>
          <p:nvPr/>
        </p:nvSpPr>
        <p:spPr bwMode="auto">
          <a:xfrm>
            <a:off x="428625" y="4003675"/>
            <a:ext cx="3671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70213" algn="ctr"/>
              </a:tabLst>
            </a:pPr>
            <a:r>
              <a:rPr lang="uk-UA" sz="200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Багаторолевий характер.  </a:t>
            </a:r>
          </a:p>
          <a:p>
            <a:pPr>
              <a:tabLst>
                <a:tab pos="2970213" algn="ctr"/>
              </a:tabLst>
            </a:pPr>
            <a:r>
              <a:rPr lang="uk-UA" sz="200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Романтизм форм діяльності. </a:t>
            </a:r>
            <a:endParaRPr lang="uk-UA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285750" y="40005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83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1284" name="Rectangle 28"/>
          <p:cNvSpPr>
            <a:spLocks noChangeArrowheads="1"/>
          </p:cNvSpPr>
          <p:nvPr/>
        </p:nvSpPr>
        <p:spPr bwMode="auto">
          <a:xfrm>
            <a:off x="428625" y="485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70213" algn="ctr"/>
              </a:tabLst>
            </a:pPr>
            <a:r>
              <a:rPr lang="uk-UA" sz="200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Творчість.  </a:t>
            </a:r>
            <a:endParaRPr lang="uk-UA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285750" y="47863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85750" y="44291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1857375" y="285750"/>
            <a:ext cx="4962525" cy="8477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2700" algn="ctr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Рекламна вставка</a:t>
            </a:r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57188" y="1008063"/>
            <a:ext cx="7747000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00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Ігор Петрович Іванов (1923-1992) – доктор педагогіч-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200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них наук, академік Російської академії освіти,лауреат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200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премії імені Антона Макаренко. Педагоги вважають 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200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академіка І.П.Іванова винахідником методики КТС,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200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творцем педагогіки, про яку говорять як про «педа-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 sz="200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гогіку співпраці», називають її «колективне творче виховання», </a:t>
            </a:r>
          </a:p>
          <a:p>
            <a:pPr eaLnBrk="0" hangingPunct="0"/>
            <a:r>
              <a:rPr lang="uk-UA" sz="200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«нове виховання», «виховання по Іванову», «педагогіка </a:t>
            </a:r>
          </a:p>
          <a:p>
            <a:pPr eaLnBrk="0" hangingPunct="0"/>
            <a:r>
              <a:rPr lang="uk-UA" sz="200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соціальної творчості».</a:t>
            </a:r>
            <a:endParaRPr lang="uk-UA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929438" y="1214438"/>
            <a:ext cx="1285875" cy="1214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2286000" y="142875"/>
            <a:ext cx="4610100" cy="78105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ru-RU" sz="3600" kern="10">
                <a:ln w="12700" algn="ctr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Головна мета КТС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1857375" y="1071563"/>
            <a:ext cx="5457825" cy="1177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2D69B"/>
            </a:extrusionClr>
          </a:sp3d>
        </p:spPr>
        <p:txBody>
          <a:bodyPr>
            <a:flatTx/>
          </a:bodyPr>
          <a:lstStyle/>
          <a:p>
            <a:r>
              <a:rPr lang="uk-UA" sz="2000">
                <a:solidFill>
                  <a:srgbClr val="0070C0"/>
                </a:solidFill>
                <a:latin typeface="Calibri" pitchFamily="34" charset="0"/>
              </a:rPr>
              <a:t>Забезпечення умов для розвитку навичок самоврядування і співуправління в класних і шкільних колективах у позаурочний час.</a:t>
            </a:r>
          </a:p>
          <a:p>
            <a:endParaRPr lang="ru-RU"/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1143000" y="2357438"/>
            <a:ext cx="6124575" cy="1214437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round/>
            <a:headEnd/>
            <a:tailEnd/>
          </a:ln>
          <a:effectLst>
            <a:outerShdw dist="107763" dir="2700000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uk-UA" sz="2000" b="1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Звичайно, самоврядування і його щонайвищий ступінь розвитку – </a:t>
            </a:r>
            <a:r>
              <a:rPr lang="uk-UA" sz="2000" b="1" u="sng" dirty="0" err="1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співуправління</a:t>
            </a:r>
            <a:r>
              <a:rPr lang="uk-UA" sz="2000" b="1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в дитячому колективі не можуть скластися самі по собі.</a:t>
            </a:r>
          </a:p>
          <a:p>
            <a:pPr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1214438" y="3714750"/>
            <a:ext cx="6067425" cy="1357313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round/>
            <a:headEnd/>
            <a:tailEnd/>
          </a:ln>
          <a:effectLst>
            <a:outerShdw dist="107763" dir="2700000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uk-UA" sz="2000" b="1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Не відразу з’являться і прийняті для школи види </a:t>
            </a:r>
            <a:r>
              <a:rPr lang="uk-UA" sz="2000" b="1" u="sng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само – і </a:t>
            </a:r>
            <a:r>
              <a:rPr lang="uk-UA" sz="2000" b="1" u="sng" dirty="0" err="1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співуправління</a:t>
            </a:r>
            <a:r>
              <a:rPr lang="uk-UA" sz="2000" b="1" u="sng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.</a:t>
            </a:r>
            <a:r>
              <a:rPr lang="uk-UA" sz="2000" b="1" u="sng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uk-UA" sz="2000" b="1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Весь цей процес зароджується в результаті фантазії і розвитку творчої діяльності в класних колективах.  </a:t>
            </a:r>
          </a:p>
          <a:p>
            <a:pPr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1285875" y="5214938"/>
            <a:ext cx="5981700" cy="785812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round/>
            <a:headEnd/>
            <a:tailEnd/>
          </a:ln>
          <a:effectLst>
            <a:outerShdw dist="107763" dir="2700000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uk-UA" sz="2000" b="1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Робота над активізацією творчості повинна починатися з першого класу.   </a:t>
            </a:r>
            <a:r>
              <a:rPr lang="uk-UA" sz="2000" b="1" u="sng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1785938" y="142875"/>
            <a:ext cx="4905375" cy="97155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Етапи організації КТС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4313" y="1057275"/>
            <a:ext cx="52816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КТС</a:t>
            </a:r>
            <a:r>
              <a:rPr lang="uk-UA">
                <a:ea typeface="Calibri" pitchFamily="34" charset="0"/>
                <a:cs typeface="Times New Roman" pitchFamily="18" charset="0"/>
              </a:rPr>
              <a:t> </a:t>
            </a:r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– справа, яка організовується, планується,</a:t>
            </a:r>
            <a:endParaRPr lang="ru-RU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проводиться самими дітьми на користь своєму</a:t>
            </a:r>
            <a:endParaRPr lang="ru-RU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колективу і оточуючим.</a:t>
            </a:r>
            <a:endParaRPr lang="uk-UA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uk-UA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«Жити заради усмішки іншого».</a:t>
            </a:r>
            <a:r>
              <a:rPr lang="ru-RU"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285750" y="2428875"/>
            <a:ext cx="5786438" cy="1785938"/>
          </a:xfrm>
          <a:prstGeom prst="wedgeRectCallout">
            <a:avLst>
              <a:gd name="adj1" fmla="val -43750"/>
              <a:gd name="adj2" fmla="val 70000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uk-UA" sz="1600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І етап – Попередня робота вчителя</a:t>
            </a:r>
            <a:endParaRPr lang="uk-UA" sz="1600" dirty="0">
              <a:solidFill>
                <a:srgbClr val="0070C0"/>
              </a:solidFill>
              <a:latin typeface="Times New Roman" pitchFamily="18" charset="0"/>
              <a:cs typeface="Arial" pitchFamily="34" charset="0"/>
            </a:endParaRPr>
          </a:p>
          <a:p>
            <a:pPr>
              <a:defRPr/>
            </a:pPr>
            <a:endParaRPr lang="uk-UA" sz="1600" dirty="0">
              <a:solidFill>
                <a:srgbClr val="0070C0"/>
              </a:solidFill>
              <a:latin typeface="Times New Roman" pitchFamily="18" charset="0"/>
              <a:cs typeface="Arial" pitchFamily="34" charset="0"/>
            </a:endParaRPr>
          </a:p>
          <a:p>
            <a:pPr>
              <a:defRPr/>
            </a:pPr>
            <a:endParaRPr lang="uk-UA" sz="1600" dirty="0">
              <a:solidFill>
                <a:srgbClr val="0070C0"/>
              </a:solidFill>
              <a:latin typeface="Times New Roman" pitchFamily="18" charset="0"/>
              <a:cs typeface="Arial" pitchFamily="34" charset="0"/>
            </a:endParaRPr>
          </a:p>
          <a:p>
            <a:pPr>
              <a:defRPr/>
            </a:pPr>
            <a:r>
              <a:rPr lang="uk-UA" sz="1600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Ставиться мета                 Визначається робота в </a:t>
            </a:r>
          </a:p>
          <a:p>
            <a:pPr>
              <a:defRPr/>
            </a:pPr>
            <a:r>
              <a:rPr lang="uk-UA" sz="1600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                                             мікрогрупах-обговорення</a:t>
            </a:r>
          </a:p>
          <a:p>
            <a:pPr>
              <a:defRPr/>
            </a:pPr>
            <a:r>
              <a:rPr lang="uk-UA" sz="1600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                                             справи</a:t>
            </a:r>
          </a:p>
          <a:p>
            <a:pPr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928688" y="2857500"/>
            <a:ext cx="428625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928938" y="2857500"/>
            <a:ext cx="428625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357188" y="4643438"/>
            <a:ext cx="5829300" cy="1714500"/>
          </a:xfrm>
          <a:prstGeom prst="wedgeRectCallout">
            <a:avLst>
              <a:gd name="adj1" fmla="val -43745"/>
              <a:gd name="adj2" fmla="val 70000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uk-UA" sz="1600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ІІ етап – Колективне планування</a:t>
            </a:r>
          </a:p>
          <a:p>
            <a:pPr>
              <a:defRPr/>
            </a:pPr>
            <a:endParaRPr lang="uk-UA" sz="1600" dirty="0">
              <a:solidFill>
                <a:srgbClr val="0070C0"/>
              </a:solidFill>
              <a:latin typeface="Calibri" pitchFamily="34" charset="0"/>
              <a:cs typeface="Arial" pitchFamily="34" charset="0"/>
            </a:endParaRPr>
          </a:p>
          <a:p>
            <a:pPr>
              <a:defRPr/>
            </a:pPr>
            <a:r>
              <a:rPr lang="uk-UA" sz="1600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Вчитель проводить стартову      Ведеться робота в </a:t>
            </a:r>
          </a:p>
          <a:p>
            <a:pPr>
              <a:defRPr/>
            </a:pPr>
            <a:r>
              <a:rPr lang="uk-UA" sz="1600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бесіду, в процесі якої                   мікрогрупах-обговорення</a:t>
            </a:r>
          </a:p>
          <a:p>
            <a:pPr>
              <a:defRPr/>
            </a:pPr>
            <a:r>
              <a:rPr lang="uk-UA" sz="1600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обговорюється, як і для               справи</a:t>
            </a:r>
          </a:p>
          <a:p>
            <a:pPr>
              <a:defRPr/>
            </a:pPr>
            <a:r>
              <a:rPr lang="uk-UA" sz="1600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кого провести КТС </a:t>
            </a:r>
          </a:p>
          <a:p>
            <a:pPr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1214438" y="5000625"/>
            <a:ext cx="571500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071813" y="5000625"/>
            <a:ext cx="571500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1071563" y="1071563"/>
            <a:ext cx="6072187" cy="1214437"/>
          </a:xfrm>
          <a:prstGeom prst="wedgeRectCallout">
            <a:avLst>
              <a:gd name="adj1" fmla="val -43745"/>
              <a:gd name="adj2" fmla="val 182500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uk-UA" sz="1600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ІІІ етап – Колективна підготовка</a:t>
            </a:r>
            <a:endParaRPr lang="uk-UA" sz="1600" dirty="0">
              <a:solidFill>
                <a:srgbClr val="0070C0"/>
              </a:solidFill>
              <a:latin typeface="Times New Roman" pitchFamily="18" charset="0"/>
              <a:cs typeface="Arial" pitchFamily="34" charset="0"/>
            </a:endParaRPr>
          </a:p>
          <a:p>
            <a:pPr>
              <a:defRPr/>
            </a:pPr>
            <a:endParaRPr lang="uk-UA" sz="1600" dirty="0">
              <a:solidFill>
                <a:srgbClr val="0070C0"/>
              </a:solidFill>
              <a:latin typeface="Calibri" pitchFamily="34" charset="0"/>
              <a:cs typeface="Arial" pitchFamily="34" charset="0"/>
            </a:endParaRPr>
          </a:p>
          <a:p>
            <a:pPr>
              <a:defRPr/>
            </a:pPr>
            <a:r>
              <a:rPr lang="uk-UA" sz="1600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Розподіл доручень в         Сюрпризи, цікаві знахідки </a:t>
            </a:r>
          </a:p>
          <a:p>
            <a:pPr>
              <a:defRPr/>
            </a:pPr>
            <a:r>
              <a:rPr lang="uk-UA" sz="1600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мікрогрупах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1928813" y="1357313"/>
            <a:ext cx="428625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714750" y="1357313"/>
            <a:ext cx="642938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Улыбающееся лицо 12"/>
          <p:cNvSpPr/>
          <p:nvPr/>
        </p:nvSpPr>
        <p:spPr>
          <a:xfrm>
            <a:off x="2571736" y="3929066"/>
            <a:ext cx="1785950" cy="1643074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4429124" y="3571876"/>
            <a:ext cx="1071570" cy="928694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Улыбающееся лицо 14"/>
          <p:cNvSpPr/>
          <p:nvPr/>
        </p:nvSpPr>
        <p:spPr>
          <a:xfrm>
            <a:off x="4714875" y="4929188"/>
            <a:ext cx="1285875" cy="11430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1928813" y="5214938"/>
            <a:ext cx="857250" cy="78581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Улыбающееся лицо 16"/>
          <p:cNvSpPr/>
          <p:nvPr/>
        </p:nvSpPr>
        <p:spPr>
          <a:xfrm>
            <a:off x="2143108" y="3714752"/>
            <a:ext cx="571504" cy="571504"/>
          </a:xfrm>
          <a:prstGeom prst="smileyFac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428625" y="500063"/>
            <a:ext cx="5781675" cy="1600200"/>
          </a:xfrm>
          <a:prstGeom prst="wedgeRectCallout">
            <a:avLst>
              <a:gd name="adj1" fmla="val -43750"/>
              <a:gd name="adj2" fmla="val 70000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V</a:t>
            </a:r>
            <a:r>
              <a:rPr lang="uk-UA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етап – Аналіз (допомогає виявити значущість данного</a:t>
            </a:r>
          </a:p>
          <a:p>
            <a:pPr>
              <a:defRPr/>
            </a:pPr>
            <a:r>
              <a:rPr lang="uk-UA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КТС за допомогою питань типу:</a:t>
            </a:r>
            <a:endParaRPr lang="uk-UA" dirty="0">
              <a:solidFill>
                <a:srgbClr val="0070C0"/>
              </a:solidFill>
              <a:latin typeface="Times New Roman" pitchFamily="18" charset="0"/>
              <a:cs typeface="Arial" pitchFamily="34" charset="0"/>
            </a:endParaRPr>
          </a:p>
          <a:p>
            <a:pPr>
              <a:defRPr/>
            </a:pPr>
            <a:r>
              <a:rPr lang="uk-UA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    Що було добре і чому?</a:t>
            </a:r>
          </a:p>
          <a:p>
            <a:pPr>
              <a:defRPr/>
            </a:pPr>
            <a:r>
              <a:rPr lang="uk-UA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    Що потрібно врахувати на майбутнє? </a:t>
            </a:r>
          </a:p>
          <a:p>
            <a:pPr>
              <a:defRPr/>
            </a:pPr>
            <a:r>
              <a:rPr lang="uk-UA" dirty="0">
                <a:latin typeface="Calibri" pitchFamily="34" charset="0"/>
                <a:cs typeface="Arial" pitchFamily="34" charset="0"/>
              </a:rPr>
              <a:t>    </a:t>
            </a:r>
            <a:r>
              <a:rPr lang="uk-UA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???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28625" y="2714625"/>
            <a:ext cx="5724525" cy="1219200"/>
          </a:xfrm>
          <a:prstGeom prst="wedgeRectCallout">
            <a:avLst>
              <a:gd name="adj1" fmla="val -43750"/>
              <a:gd name="adj2" fmla="val 70000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V</a:t>
            </a:r>
            <a:r>
              <a:rPr lang="uk-UA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І етап – Продовження початого в інших формах діяльності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3143250" y="4500563"/>
            <a:ext cx="1714500" cy="1571625"/>
          </a:xfrm>
          <a:prstGeom prst="smileyFace">
            <a:avLst>
              <a:gd name="adj" fmla="val 4653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71500" y="1214438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71500" y="1500188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71500" y="1785938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107</TotalTime>
  <Words>707</Words>
  <Application>Microsoft Office PowerPoint</Application>
  <PresentationFormat>Экран (4:3)</PresentationFormat>
  <Paragraphs>167</Paragraphs>
  <Slides>14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Century Schoolbook</vt:lpstr>
      <vt:lpstr>Wingdings</vt:lpstr>
      <vt:lpstr>Wingdings 2</vt:lpstr>
      <vt:lpstr>Calibri</vt:lpstr>
      <vt:lpstr>Times New Roman</vt:lpstr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DNA7 X86</cp:lastModifiedBy>
  <cp:revision>12</cp:revision>
  <dcterms:created xsi:type="dcterms:W3CDTF">2010-03-22T16:10:56Z</dcterms:created>
  <dcterms:modified xsi:type="dcterms:W3CDTF">2012-03-31T13:53:07Z</dcterms:modified>
</cp:coreProperties>
</file>