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73" r:id="rId2"/>
    <p:sldId id="256" r:id="rId3"/>
    <p:sldId id="260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72" r:id="rId12"/>
    <p:sldId id="265" r:id="rId13"/>
    <p:sldId id="266" r:id="rId14"/>
    <p:sldId id="271" r:id="rId15"/>
    <p:sldId id="267" r:id="rId16"/>
    <p:sldId id="270" r:id="rId17"/>
    <p:sldId id="268" r:id="rId18"/>
    <p:sldId id="26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8000"/>
    <a:srgbClr val="FF0066"/>
    <a:srgbClr val="FF5050"/>
    <a:srgbClr val="FF66FF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06/relationships/legacyDocTextInfo" Target="legacyDocTextInfo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hPercent val="61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1 - А</c:v>
                </c:pt>
              </c:strCache>
            </c:strRef>
          </c:tx>
          <c:spPr>
            <a:solidFill>
              <a:srgbClr val="FF00FF"/>
            </a:solidFill>
            <a:ln w="6132">
              <a:solidFill>
                <a:schemeClr val="tx1"/>
              </a:solidFill>
              <a:prstDash val="solid"/>
            </a:ln>
          </c:spPr>
          <c:cat>
            <c:strRef>
              <c:f>Sheet1!$B$1:$B$1</c:f>
              <c:strCache>
                <c:ptCount val="1"/>
                <c:pt idx="0">
                  <c:v>І рівень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91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1 - Б</c:v>
                </c:pt>
              </c:strCache>
            </c:strRef>
          </c:tx>
          <c:spPr>
            <a:solidFill>
              <a:srgbClr val="00FF00"/>
            </a:solidFill>
            <a:ln w="6132">
              <a:solidFill>
                <a:schemeClr val="tx1"/>
              </a:solidFill>
              <a:prstDash val="solid"/>
            </a:ln>
          </c:spPr>
          <c:cat>
            <c:strRef>
              <c:f>Sheet1!$B$1:$B$1</c:f>
              <c:strCache>
                <c:ptCount val="1"/>
                <c:pt idx="0">
                  <c:v>І рівень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38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1 - В</c:v>
                </c:pt>
              </c:strCache>
            </c:strRef>
          </c:tx>
          <c:spPr>
            <a:solidFill>
              <a:srgbClr val="CC99FF"/>
            </a:solidFill>
            <a:ln w="6132">
              <a:solidFill>
                <a:schemeClr val="tx1"/>
              </a:solidFill>
              <a:prstDash val="solid"/>
            </a:ln>
          </c:spPr>
          <c:cat>
            <c:strRef>
              <c:f>Sheet1!$B$1:$B$1</c:f>
              <c:strCache>
                <c:ptCount val="1"/>
                <c:pt idx="0">
                  <c:v>І рівень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1 - Г</c:v>
                </c:pt>
              </c:strCache>
            </c:strRef>
          </c:tx>
          <c:spPr>
            <a:solidFill>
              <a:schemeClr val="folHlink"/>
            </a:solidFill>
            <a:ln w="6132">
              <a:solidFill>
                <a:schemeClr val="tx1"/>
              </a:solidFill>
              <a:prstDash val="solid"/>
            </a:ln>
          </c:spPr>
          <c:cat>
            <c:strRef>
              <c:f>Sheet1!$B$1:$B$1</c:f>
              <c:strCache>
                <c:ptCount val="1"/>
                <c:pt idx="0">
                  <c:v>І рівень</c:v>
                </c:pt>
              </c:strCache>
            </c:strRef>
          </c:cat>
          <c:val>
            <c:numRef>
              <c:f>Sheet1!$B$5:$B$5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</c:ser>
        <c:gapDepth val="0"/>
        <c:shape val="box"/>
        <c:axId val="86889600"/>
        <c:axId val="86891136"/>
        <c:axId val="0"/>
      </c:bar3DChart>
      <c:catAx>
        <c:axId val="86889600"/>
        <c:scaling>
          <c:orientation val="minMax"/>
        </c:scaling>
        <c:axPos val="b"/>
        <c:numFmt formatCode="@" sourceLinked="0"/>
        <c:tickLblPos val="low"/>
        <c:spPr>
          <a:ln w="153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6891136"/>
        <c:crosses val="autoZero"/>
        <c:auto val="1"/>
        <c:lblAlgn val="ctr"/>
        <c:lblOffset val="100"/>
        <c:tickLblSkip val="1"/>
        <c:tickMarkSkip val="1"/>
      </c:catAx>
      <c:valAx>
        <c:axId val="86891136"/>
        <c:scaling>
          <c:orientation val="minMax"/>
        </c:scaling>
        <c:axPos val="l"/>
        <c:majorGridlines>
          <c:spPr>
            <a:ln w="1533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153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6889600"/>
        <c:crosses val="autoZero"/>
        <c:crossBetween val="between"/>
      </c:valAx>
      <c:spPr>
        <a:solidFill>
          <a:srgbClr val="CCCCFF"/>
        </a:solidFill>
        <a:ln w="12264">
          <a:noFill/>
        </a:ln>
      </c:spPr>
    </c:plotArea>
    <c:legend>
      <c:legendPos val="r"/>
      <c:layout>
        <c:manualLayout>
          <c:xMode val="edge"/>
          <c:yMode val="edge"/>
          <c:x val="0.88758782201405162"/>
          <c:y val="0"/>
          <c:w val="7.8454332552693226E-2"/>
          <c:h val="0.99141630901287547"/>
        </c:manualLayout>
      </c:layout>
      <c:spPr>
        <a:solidFill>
          <a:srgbClr val="00FFFF"/>
        </a:solidFill>
        <a:ln w="1533">
          <a:solidFill>
            <a:schemeClr val="tx1"/>
          </a:solidFill>
          <a:prstDash val="solid"/>
        </a:ln>
      </c:spPr>
      <c:txPr>
        <a:bodyPr/>
        <a:lstStyle/>
        <a:p>
          <a:pPr>
            <a:defRPr sz="444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86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hPercent val="72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12700">
          <a:solidFill>
            <a:srgbClr val="000000"/>
          </a:solidFill>
          <a:prstDash val="solid"/>
        </a:ln>
      </c:spPr>
    </c:sideWall>
    <c:backWall>
      <c:spPr>
        <a:noFill/>
        <a:ln w="12700">
          <a:solidFill>
            <a:srgbClr val="000000"/>
          </a:solidFill>
          <a:prstDash val="solid"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1 - А</c:v>
                </c:pt>
              </c:strCache>
            </c:strRef>
          </c:tx>
          <c:spPr>
            <a:solidFill>
              <a:srgbClr val="FF00FF"/>
            </a:solidFill>
            <a:ln w="5306">
              <a:solidFill>
                <a:srgbClr val="000000"/>
              </a:solidFill>
              <a:prstDash val="solid"/>
            </a:ln>
          </c:spPr>
          <c:cat>
            <c:strRef>
              <c:f>Sheet1!$B$1:$B$1</c:f>
              <c:strCache>
                <c:ptCount val="1"/>
                <c:pt idx="0">
                  <c:v>ІІІрівень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1 - Б</c:v>
                </c:pt>
              </c:strCache>
            </c:strRef>
          </c:tx>
          <c:spPr>
            <a:solidFill>
              <a:srgbClr val="00FF00"/>
            </a:solidFill>
            <a:ln w="5306">
              <a:solidFill>
                <a:srgbClr val="000000"/>
              </a:solidFill>
              <a:prstDash val="solid"/>
            </a:ln>
          </c:spPr>
          <c:cat>
            <c:strRef>
              <c:f>Sheet1!$B$1:$B$1</c:f>
              <c:strCache>
                <c:ptCount val="1"/>
                <c:pt idx="0">
                  <c:v>ІІІрівень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1 - В</c:v>
                </c:pt>
              </c:strCache>
            </c:strRef>
          </c:tx>
          <c:spPr>
            <a:solidFill>
              <a:srgbClr val="CC99FF"/>
            </a:solidFill>
            <a:ln w="5306">
              <a:solidFill>
                <a:srgbClr val="000000"/>
              </a:solidFill>
              <a:prstDash val="solid"/>
            </a:ln>
          </c:spPr>
          <c:cat>
            <c:strRef>
              <c:f>Sheet1!$B$1:$B$1</c:f>
              <c:strCache>
                <c:ptCount val="1"/>
                <c:pt idx="0">
                  <c:v>ІІІрівень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1 - Г</c:v>
                </c:pt>
              </c:strCache>
            </c:strRef>
          </c:tx>
          <c:spPr>
            <a:solidFill>
              <a:srgbClr val="FFCC66"/>
            </a:solidFill>
            <a:ln w="5306">
              <a:solidFill>
                <a:srgbClr val="000000"/>
              </a:solidFill>
              <a:prstDash val="solid"/>
            </a:ln>
          </c:spPr>
          <c:cat>
            <c:strRef>
              <c:f>Sheet1!$B$1:$B$1</c:f>
              <c:strCache>
                <c:ptCount val="1"/>
                <c:pt idx="0">
                  <c:v>ІІІрівень</c:v>
                </c:pt>
              </c:strCache>
            </c:strRef>
          </c:cat>
          <c:val>
            <c:numRef>
              <c:f>Sheet1!$B$5:$B$5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gapDepth val="0"/>
        <c:shape val="box"/>
        <c:axId val="87408640"/>
        <c:axId val="87410176"/>
        <c:axId val="0"/>
      </c:bar3DChart>
      <c:catAx>
        <c:axId val="87408640"/>
        <c:scaling>
          <c:orientation val="minMax"/>
        </c:scaling>
        <c:axPos val="b"/>
        <c:numFmt formatCode="@" sourceLinked="0"/>
        <c:tickLblPos val="low"/>
        <c:spPr>
          <a:ln w="132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28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7410176"/>
        <c:crosses val="autoZero"/>
        <c:auto val="1"/>
        <c:lblAlgn val="ctr"/>
        <c:lblOffset val="100"/>
        <c:tickLblSkip val="1"/>
        <c:tickMarkSkip val="1"/>
      </c:catAx>
      <c:valAx>
        <c:axId val="87410176"/>
        <c:scaling>
          <c:orientation val="minMax"/>
        </c:scaling>
        <c:axPos val="l"/>
        <c:majorGridlines>
          <c:spPr>
            <a:ln w="1327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132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28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7408640"/>
        <c:crosses val="autoZero"/>
        <c:crossBetween val="between"/>
      </c:valAx>
      <c:spPr>
        <a:solidFill>
          <a:srgbClr val="CCCCFF"/>
        </a:solidFill>
        <a:ln w="10613">
          <a:noFill/>
        </a:ln>
      </c:spPr>
    </c:plotArea>
    <c:legend>
      <c:legendPos val="r"/>
      <c:layout>
        <c:manualLayout>
          <c:xMode val="edge"/>
          <c:yMode val="edge"/>
          <c:x val="0.88551401869158874"/>
          <c:y val="7.4074074074074086E-3"/>
          <c:w val="0.11214953271028039"/>
          <c:h val="0.99444444444444458"/>
        </c:manualLayout>
      </c:layout>
      <c:spPr>
        <a:solidFill>
          <a:srgbClr val="00FFFF"/>
        </a:solidFill>
        <a:ln w="1327">
          <a:solidFill>
            <a:srgbClr val="000000"/>
          </a:solidFill>
          <a:prstDash val="solid"/>
        </a:ln>
      </c:spPr>
      <c:txPr>
        <a:bodyPr/>
        <a:lstStyle/>
        <a:p>
          <a:pPr>
            <a:defRPr sz="46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75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hPercent val="72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12700">
          <a:solidFill>
            <a:srgbClr val="000000"/>
          </a:solidFill>
          <a:prstDash val="solid"/>
        </a:ln>
      </c:spPr>
    </c:sideWall>
    <c:backWall>
      <c:spPr>
        <a:noFill/>
        <a:ln w="12700">
          <a:solidFill>
            <a:srgbClr val="000000"/>
          </a:solidFill>
          <a:prstDash val="solid"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1 - А</c:v>
                </c:pt>
              </c:strCache>
            </c:strRef>
          </c:tx>
          <c:spPr>
            <a:solidFill>
              <a:srgbClr val="FF00FF"/>
            </a:solidFill>
            <a:ln w="5306">
              <a:solidFill>
                <a:srgbClr val="000000"/>
              </a:solidFill>
              <a:prstDash val="solid"/>
            </a:ln>
          </c:spPr>
          <c:cat>
            <c:strRef>
              <c:f>Sheet1!$B$1:$B$1</c:f>
              <c:strCache>
                <c:ptCount val="1"/>
                <c:pt idx="0">
                  <c:v>ІVрівень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1 - Б</c:v>
                </c:pt>
              </c:strCache>
            </c:strRef>
          </c:tx>
          <c:spPr>
            <a:solidFill>
              <a:srgbClr val="00FF00"/>
            </a:solidFill>
            <a:ln w="5306">
              <a:solidFill>
                <a:srgbClr val="000000"/>
              </a:solidFill>
              <a:prstDash val="solid"/>
            </a:ln>
          </c:spPr>
          <c:cat>
            <c:strRef>
              <c:f>Sheet1!$B$1:$B$1</c:f>
              <c:strCache>
                <c:ptCount val="1"/>
                <c:pt idx="0">
                  <c:v>ІVрівень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1 - В</c:v>
                </c:pt>
              </c:strCache>
            </c:strRef>
          </c:tx>
          <c:spPr>
            <a:solidFill>
              <a:srgbClr val="CC99FF"/>
            </a:solidFill>
            <a:ln w="5306">
              <a:solidFill>
                <a:srgbClr val="000000"/>
              </a:solidFill>
              <a:prstDash val="solid"/>
            </a:ln>
          </c:spPr>
          <c:cat>
            <c:strRef>
              <c:f>Sheet1!$B$1:$B$1</c:f>
              <c:strCache>
                <c:ptCount val="1"/>
                <c:pt idx="0">
                  <c:v>ІVрівень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1 - Г</c:v>
                </c:pt>
              </c:strCache>
            </c:strRef>
          </c:tx>
          <c:spPr>
            <a:solidFill>
              <a:srgbClr val="FFCC66"/>
            </a:solidFill>
            <a:ln w="5306">
              <a:solidFill>
                <a:srgbClr val="000000"/>
              </a:solidFill>
              <a:prstDash val="solid"/>
            </a:ln>
          </c:spPr>
          <c:cat>
            <c:strRef>
              <c:f>Sheet1!$B$1:$B$1</c:f>
              <c:strCache>
                <c:ptCount val="1"/>
                <c:pt idx="0">
                  <c:v>ІVрівень</c:v>
                </c:pt>
              </c:strCache>
            </c:strRef>
          </c:cat>
          <c:val>
            <c:numRef>
              <c:f>Sheet1!$B$5:$B$5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gapDepth val="0"/>
        <c:shape val="box"/>
        <c:axId val="88699648"/>
        <c:axId val="88731648"/>
        <c:axId val="0"/>
      </c:bar3DChart>
      <c:catAx>
        <c:axId val="88699648"/>
        <c:scaling>
          <c:orientation val="minMax"/>
        </c:scaling>
        <c:axPos val="b"/>
        <c:numFmt formatCode="@" sourceLinked="0"/>
        <c:tickLblPos val="low"/>
        <c:spPr>
          <a:ln w="132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28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8731648"/>
        <c:crosses val="autoZero"/>
        <c:auto val="1"/>
        <c:lblAlgn val="ctr"/>
        <c:lblOffset val="100"/>
        <c:tickLblSkip val="1"/>
        <c:tickMarkSkip val="1"/>
      </c:catAx>
      <c:valAx>
        <c:axId val="88731648"/>
        <c:scaling>
          <c:orientation val="minMax"/>
        </c:scaling>
        <c:axPos val="l"/>
        <c:majorGridlines>
          <c:spPr>
            <a:ln w="1327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132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28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8699648"/>
        <c:crosses val="autoZero"/>
        <c:crossBetween val="between"/>
      </c:valAx>
      <c:spPr>
        <a:solidFill>
          <a:srgbClr val="CCCCFF"/>
        </a:solidFill>
        <a:ln w="10613">
          <a:noFill/>
        </a:ln>
      </c:spPr>
    </c:plotArea>
    <c:legend>
      <c:legendPos val="r"/>
      <c:layout>
        <c:manualLayout>
          <c:xMode val="edge"/>
          <c:yMode val="edge"/>
          <c:x val="0.88551401869158874"/>
          <c:y val="7.4074074074074086E-3"/>
          <c:w val="0.11214953271028039"/>
          <c:h val="0.99444444444444458"/>
        </c:manualLayout>
      </c:layout>
      <c:spPr>
        <a:solidFill>
          <a:srgbClr val="00FFFF"/>
        </a:solidFill>
        <a:ln w="1327">
          <a:solidFill>
            <a:srgbClr val="000000"/>
          </a:solidFill>
          <a:prstDash val="solid"/>
        </a:ln>
      </c:spPr>
      <c:txPr>
        <a:bodyPr/>
        <a:lstStyle/>
        <a:p>
          <a:pPr>
            <a:defRPr sz="46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75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hPercent val="61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1 - А</c:v>
                </c:pt>
              </c:strCache>
            </c:strRef>
          </c:tx>
          <c:spPr>
            <a:solidFill>
              <a:srgbClr val="FF00FF"/>
            </a:solidFill>
            <a:ln w="6132">
              <a:solidFill>
                <a:schemeClr val="tx1"/>
              </a:solidFill>
              <a:prstDash val="solid"/>
            </a:ln>
          </c:spPr>
          <c:cat>
            <c:strRef>
              <c:f>Sheet1!$B$1:$B$1</c:f>
              <c:strCache>
                <c:ptCount val="1"/>
                <c:pt idx="0">
                  <c:v>ІІ рівень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1 - Б</c:v>
                </c:pt>
              </c:strCache>
            </c:strRef>
          </c:tx>
          <c:spPr>
            <a:solidFill>
              <a:srgbClr val="00FF00"/>
            </a:solidFill>
            <a:ln w="6132">
              <a:solidFill>
                <a:schemeClr val="tx1"/>
              </a:solidFill>
              <a:prstDash val="solid"/>
            </a:ln>
          </c:spPr>
          <c:cat>
            <c:strRef>
              <c:f>Sheet1!$B$1:$B$1</c:f>
              <c:strCache>
                <c:ptCount val="1"/>
                <c:pt idx="0">
                  <c:v>ІІ рівень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52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1 - В</c:v>
                </c:pt>
              </c:strCache>
            </c:strRef>
          </c:tx>
          <c:spPr>
            <a:solidFill>
              <a:srgbClr val="CC99FF"/>
            </a:solidFill>
            <a:ln w="6132">
              <a:solidFill>
                <a:schemeClr val="tx1"/>
              </a:solidFill>
              <a:prstDash val="solid"/>
            </a:ln>
          </c:spPr>
          <c:cat>
            <c:strRef>
              <c:f>Sheet1!$B$1:$B$1</c:f>
              <c:strCache>
                <c:ptCount val="1"/>
                <c:pt idx="0">
                  <c:v>ІІ рівень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1 - Г</c:v>
                </c:pt>
              </c:strCache>
            </c:strRef>
          </c:tx>
          <c:spPr>
            <a:solidFill>
              <a:schemeClr val="folHlink"/>
            </a:solidFill>
            <a:ln w="6132">
              <a:solidFill>
                <a:schemeClr val="tx1"/>
              </a:solidFill>
              <a:prstDash val="solid"/>
            </a:ln>
          </c:spPr>
          <c:cat>
            <c:strRef>
              <c:f>Sheet1!$B$1:$B$1</c:f>
              <c:strCache>
                <c:ptCount val="1"/>
                <c:pt idx="0">
                  <c:v>ІІ рівень</c:v>
                </c:pt>
              </c:strCache>
            </c:strRef>
          </c:cat>
          <c:val>
            <c:numRef>
              <c:f>Sheet1!$B$5:$B$5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</c:ser>
        <c:gapDepth val="0"/>
        <c:shape val="box"/>
        <c:axId val="65303296"/>
        <c:axId val="65304832"/>
        <c:axId val="0"/>
      </c:bar3DChart>
      <c:catAx>
        <c:axId val="65303296"/>
        <c:scaling>
          <c:orientation val="minMax"/>
        </c:scaling>
        <c:axPos val="b"/>
        <c:numFmt formatCode="@" sourceLinked="0"/>
        <c:tickLblPos val="low"/>
        <c:spPr>
          <a:ln w="153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5304832"/>
        <c:crosses val="autoZero"/>
        <c:auto val="1"/>
        <c:lblAlgn val="ctr"/>
        <c:lblOffset val="100"/>
        <c:tickLblSkip val="1"/>
        <c:tickMarkSkip val="1"/>
      </c:catAx>
      <c:valAx>
        <c:axId val="65304832"/>
        <c:scaling>
          <c:orientation val="minMax"/>
        </c:scaling>
        <c:axPos val="l"/>
        <c:majorGridlines>
          <c:spPr>
            <a:ln w="1533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153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5303296"/>
        <c:crosses val="autoZero"/>
        <c:crossBetween val="between"/>
      </c:valAx>
      <c:spPr>
        <a:solidFill>
          <a:srgbClr val="CCCCFF"/>
        </a:solidFill>
        <a:ln w="12264">
          <a:noFill/>
        </a:ln>
      </c:spPr>
    </c:plotArea>
    <c:legend>
      <c:legendPos val="r"/>
      <c:layout>
        <c:manualLayout>
          <c:xMode val="edge"/>
          <c:yMode val="edge"/>
          <c:x val="0.88758782201405151"/>
          <c:y val="0"/>
          <c:w val="7.8454332552693226E-2"/>
          <c:h val="0.99141630901287547"/>
        </c:manualLayout>
      </c:layout>
      <c:spPr>
        <a:solidFill>
          <a:srgbClr val="00FFFF"/>
        </a:solidFill>
        <a:ln w="1533">
          <a:solidFill>
            <a:schemeClr val="tx1"/>
          </a:solidFill>
          <a:prstDash val="solid"/>
        </a:ln>
      </c:spPr>
      <c:txPr>
        <a:bodyPr/>
        <a:lstStyle/>
        <a:p>
          <a:pPr>
            <a:defRPr sz="444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86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9.bin"/><Relationship Id="rId2" Type="http://schemas.microsoft.com/office/2006/relationships/legacyDiagramText" Target="legacyDiagramText8.bin"/><Relationship Id="rId1" Type="http://schemas.microsoft.com/office/2006/relationships/legacyDiagramText" Target="legacyDiagramText7.bin"/></Relationships>
</file>

<file path=ppt/drawings/_rels/vmlDrawing3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2.bin"/><Relationship Id="rId2" Type="http://schemas.microsoft.com/office/2006/relationships/legacyDiagramText" Target="legacyDiagramText11.bin"/><Relationship Id="rId1" Type="http://schemas.microsoft.com/office/2006/relationships/legacyDiagramText" Target="legacyDiagramText10.bin"/><Relationship Id="rId5" Type="http://schemas.microsoft.com/office/2006/relationships/legacyDiagramText" Target="legacyDiagramText14.bin"/><Relationship Id="rId4" Type="http://schemas.microsoft.com/office/2006/relationships/legacyDiagramText" Target="legacyDiagramText13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202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202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9F2C1-6A31-4952-8FE2-2F4379402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ED4AF-1E3A-4754-870A-3548061283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C077C-ED7E-4FFC-9987-1C99CA121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17784-DC1A-401F-889B-CEA500150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19B35-046F-453A-B17F-572296967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4887A-6858-45D4-B3EF-8C0F46329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BAFED-B3D5-4D37-BD87-2DA8BA2E7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F7656-4B1E-4A4F-9076-928223232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118FF-B31E-413F-8EE7-9ED14EA148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B7224-D828-474C-889A-B4533D477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8559F-BC27-4381-8CBA-0F590737A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0C46E-F4E0-4008-A8B8-5C84732D4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61EA9-7544-40CB-912E-698ECBE91E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12E5E-1856-4932-B9A9-02D2F5F28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096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6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6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5131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096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6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6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7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7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7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7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7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7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7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7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7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7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098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8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8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8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8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8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8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8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8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8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9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51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099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9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9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9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9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099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9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099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0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0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DBE10D2-7F31-4943-BC48-57B9E8DDC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00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transition spd="med">
    <p:diamond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1775" y="0"/>
            <a:ext cx="9375775" cy="719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88913"/>
            <a:ext cx="7772400" cy="657225"/>
          </a:xfrm>
        </p:spPr>
        <p:txBody>
          <a:bodyPr/>
          <a:lstStyle/>
          <a:p>
            <a:pPr eaLnBrk="1" hangingPunct="1">
              <a:defRPr/>
            </a:pPr>
            <a:r>
              <a:rPr lang="uk-UA" sz="2000" b="1" smtClean="0">
                <a:solidFill>
                  <a:srgbClr val="FF66FF"/>
                </a:solidFill>
              </a:rPr>
              <a:t>Міністерство освіти і науки України</a:t>
            </a:r>
            <a:br>
              <a:rPr lang="uk-UA" sz="2000" b="1" smtClean="0">
                <a:solidFill>
                  <a:srgbClr val="FF66FF"/>
                </a:solidFill>
              </a:rPr>
            </a:br>
            <a:r>
              <a:rPr lang="uk-UA" sz="2000" b="1" smtClean="0">
                <a:solidFill>
                  <a:srgbClr val="FF66FF"/>
                </a:solidFill>
              </a:rPr>
              <a:t>Херсонська загальноосвітня школа І – ІІІ ступенів №1</a:t>
            </a:r>
            <a:endParaRPr lang="ru-RU" sz="2000" b="1" smtClean="0">
              <a:solidFill>
                <a:srgbClr val="FF66FF"/>
              </a:solidFill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80975" y="1052513"/>
            <a:ext cx="9324975" cy="60483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uk-UA" sz="4000" b="1" smtClean="0">
              <a:solidFill>
                <a:srgbClr val="FF66FF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uk-UA" sz="4000" b="1" smtClean="0">
                <a:solidFill>
                  <a:srgbClr val="FF0066"/>
                </a:solidFill>
              </a:rPr>
              <a:t>“Діагностика , прогнозування і передбачення можливих результатів у навчанні першокласників”</a:t>
            </a:r>
          </a:p>
          <a:p>
            <a:pPr eaLnBrk="1" hangingPunct="1">
              <a:lnSpc>
                <a:spcPct val="90000"/>
              </a:lnSpc>
              <a:defRPr/>
            </a:pPr>
            <a:endParaRPr lang="uk-UA" sz="4000" b="1" smtClean="0">
              <a:solidFill>
                <a:srgbClr val="FF0066"/>
              </a:solidFill>
            </a:endParaRPr>
          </a:p>
          <a:p>
            <a:pPr algn="r" eaLnBrk="1" hangingPunct="1">
              <a:lnSpc>
                <a:spcPct val="90000"/>
              </a:lnSpc>
              <a:defRPr/>
            </a:pPr>
            <a:r>
              <a:rPr lang="uk-UA" sz="2000" b="1" smtClean="0">
                <a:solidFill>
                  <a:schemeClr val="accent2"/>
                </a:solidFill>
              </a:rPr>
              <a:t>Підготували вчителі: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uk-UA" sz="2000" b="1" smtClean="0">
                <a:solidFill>
                  <a:schemeClr val="accent2"/>
                </a:solidFill>
              </a:rPr>
              <a:t>Пікуліна Т. Л.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uk-UA" sz="2000" b="1" smtClean="0">
                <a:solidFill>
                  <a:schemeClr val="accent2"/>
                </a:solidFill>
              </a:rPr>
              <a:t>Хребет Т. Г.</a:t>
            </a:r>
          </a:p>
          <a:p>
            <a:pPr eaLnBrk="1" hangingPunct="1">
              <a:lnSpc>
                <a:spcPct val="90000"/>
              </a:lnSpc>
              <a:defRPr/>
            </a:pPr>
            <a:endParaRPr lang="uk-UA" sz="20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uk-UA" sz="2000" smtClean="0">
                <a:solidFill>
                  <a:srgbClr val="FF66FF"/>
                </a:solidFill>
              </a:rPr>
              <a:t>Херсон 2009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4000" smtClean="0">
                <a:solidFill>
                  <a:schemeClr val="accent2"/>
                </a:solidFill>
              </a:rPr>
              <a:t>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566862"/>
          </a:xfrm>
        </p:spPr>
        <p:txBody>
          <a:bodyPr/>
          <a:lstStyle/>
          <a:p>
            <a:pPr eaLnBrk="1" hangingPunct="1">
              <a:defRPr/>
            </a:pPr>
            <a:r>
              <a:rPr lang="uk-UA" sz="3600" smtClean="0">
                <a:solidFill>
                  <a:srgbClr val="FF5050"/>
                </a:solidFill>
              </a:rPr>
              <a:t>Наші подальші дії, щоб досягти позитивних результатів у виконанні Державного стандарту:</a:t>
            </a:r>
            <a:endParaRPr lang="ru-RU" sz="3600" smtClean="0">
              <a:solidFill>
                <a:srgbClr val="FF5050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46405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uk-UA" smtClean="0"/>
              <a:t>Планування (моделювання) навчально – виховного процесу.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uk-UA" smtClean="0"/>
              <a:t>Реалізація плану (організація діяльності).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uk-UA" smtClean="0"/>
              <a:t>Аналіз оцінювання.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uk-UA" smtClean="0"/>
              <a:t>Облік результатів (діагностування нової ситуації).</a:t>
            </a:r>
            <a:endParaRPr lang="ru-RU" smtClean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550" cy="69850"/>
          </a:xfrm>
        </p:spPr>
        <p:txBody>
          <a:bodyPr/>
          <a:lstStyle/>
          <a:p>
            <a:pPr eaLnBrk="1" hangingPunct="1">
              <a:defRPr/>
            </a:pPr>
            <a:endParaRPr lang="ru-RU" sz="4000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64801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sz="7200" smtClean="0"/>
              <a:t>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7200" smtClean="0"/>
              <a:t>   Джерело дійсного знання – у фактах.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uk-UA" sz="4800" smtClean="0"/>
              <a:t>П'єр Буаст </a:t>
            </a:r>
            <a:endParaRPr lang="ru-RU" sz="4800" smtClean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45" name="Rectangle 2201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360362"/>
          </a:xfrm>
        </p:spPr>
        <p:txBody>
          <a:bodyPr/>
          <a:lstStyle/>
          <a:p>
            <a:pPr eaLnBrk="1" hangingPunct="1">
              <a:defRPr/>
            </a:pPr>
            <a:r>
              <a:rPr lang="uk-UA" sz="1800" smtClean="0"/>
              <a:t>Результати техніки читання за 2008/2009 н. р.</a:t>
            </a:r>
            <a:endParaRPr lang="ru-RU" sz="1800" smtClean="0"/>
          </a:p>
        </p:txBody>
      </p:sp>
      <p:sp>
        <p:nvSpPr>
          <p:cNvPr id="16387" name="Rectangle 2202"/>
          <p:cNvSpPr>
            <a:spLocks noGrp="1" noChangeArrowheads="1" noTextEdit="1"/>
          </p:cNvSpPr>
          <p:nvPr>
            <p:ph type="tbl" idx="1"/>
          </p:nvPr>
        </p:nvSpPr>
        <p:spPr>
          <a:xfrm>
            <a:off x="250825" y="476250"/>
            <a:ext cx="8229600" cy="6381750"/>
          </a:xfrm>
        </p:spPr>
      </p:sp>
      <p:sp>
        <p:nvSpPr>
          <p:cNvPr id="16388" name="Rectangle 2203"/>
          <p:cNvSpPr>
            <a:spLocks noChangeArrowheads="1"/>
          </p:cNvSpPr>
          <p:nvPr/>
        </p:nvSpPr>
        <p:spPr bwMode="auto">
          <a:xfrm>
            <a:off x="2051050" y="1981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graphicFrame>
        <p:nvGraphicFramePr>
          <p:cNvPr id="65881" name="Group 4441"/>
          <p:cNvGraphicFramePr>
            <a:graphicFrameLocks noGrp="1"/>
          </p:cNvGraphicFramePr>
          <p:nvPr/>
        </p:nvGraphicFramePr>
        <p:xfrm>
          <a:off x="323850" y="460375"/>
          <a:ext cx="8234363" cy="6413500"/>
        </p:xfrm>
        <a:graphic>
          <a:graphicData uri="http://schemas.openxmlformats.org/drawingml/2006/table">
            <a:tbl>
              <a:tblPr/>
              <a:tblGrid>
                <a:gridCol w="503238"/>
                <a:gridCol w="1223962"/>
                <a:gridCol w="863600"/>
                <a:gridCol w="865188"/>
                <a:gridCol w="719137"/>
                <a:gridCol w="865188"/>
                <a:gridCol w="863600"/>
                <a:gridCol w="792162"/>
                <a:gridCol w="720725"/>
                <a:gridCol w="609600"/>
                <a:gridCol w="20828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Прізвище, ім’я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11.08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12.08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Бойчук В.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Бурман І.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Верхоломова К. .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Виджак В.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Гева м.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Гордієнко О.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Григор’єв Д.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Дедюренко Д.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Іванченко А.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Кабанов О.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КоробейнІкова В.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Крикунова А.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Лазебнюк Р.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Матричко В.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Мрачек Д.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Попов І.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Рубаняк С.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Руда М.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Руднєв О.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Рябоконь В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Смірнова Л.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Странцевілко О.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Сова Л.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Топоровська. 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Третьяков О.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Третьяков М.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Федоренкова К.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Цаларунга К.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14337"/>
          </a:xfrm>
        </p:spPr>
        <p:txBody>
          <a:bodyPr/>
          <a:lstStyle/>
          <a:p>
            <a:pPr eaLnBrk="1" hangingPunct="1">
              <a:defRPr/>
            </a:pPr>
            <a:r>
              <a:rPr lang="uk-UA" sz="2000" b="1" smtClean="0">
                <a:solidFill>
                  <a:schemeClr val="folHlink"/>
                </a:solidFill>
              </a:rPr>
              <a:t>НЕОБХІДНО ВРАХОВУВАТИ</a:t>
            </a:r>
            <a:endParaRPr lang="ru-RU" sz="2000" b="1" smtClean="0">
              <a:solidFill>
                <a:schemeClr val="folHlink"/>
              </a:solidFill>
            </a:endParaRP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4038600" cy="50784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sz="2400" smtClean="0"/>
              <a:t>Позитивні аспекти діяльності: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uk-UA" sz="2400" smtClean="0"/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uk-UA" sz="1600" smtClean="0"/>
              <a:t>Що було особливо вдалим у визначені змісту, форм та способів організації спільної діяльності.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uk-UA" sz="1600" smtClean="0"/>
              <a:t>Як проведений урок сприяє розвитку особистості учня, колективу.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uk-UA" sz="1600" smtClean="0"/>
              <a:t>Які проблеми розв'язано.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uk-UA" sz="1600" smtClean="0"/>
              <a:t>Які нові результати отримано.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uk-UA" sz="1600" smtClean="0"/>
              <a:t>Які наслідки може мати проведений урок для проведення наступних уроків.</a:t>
            </a:r>
            <a:endParaRPr lang="ru-RU" sz="1600" smtClean="0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052513"/>
            <a:ext cx="4038600" cy="50784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sz="2400" smtClean="0"/>
              <a:t>Негативні аспекти діяльності: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uk-UA" sz="2400" smtClean="0"/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uk-UA" sz="1600" smtClean="0"/>
              <a:t>Що не вдалося.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uk-UA" sz="1600" smtClean="0"/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uk-UA" sz="1600" smtClean="0"/>
              <a:t>Хто не зміг впоратися з певним завданням.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uk-UA" sz="1600" smtClean="0"/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uk-UA" sz="1600" smtClean="0"/>
              <a:t>Які проблеми найближчим часом можуть проявитися у наслідок.</a:t>
            </a:r>
            <a:endParaRPr lang="ru-RU" sz="1600" smtClean="0"/>
          </a:p>
        </p:txBody>
      </p:sp>
      <p:pic>
        <p:nvPicPr>
          <p:cNvPr id="17413" name="Picture 7" descr="matthew_lol_expression_h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4149725"/>
            <a:ext cx="22479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 descr="matthew_col_expression_hc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4149725"/>
            <a:ext cx="148907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 flipH="1" flipV="1">
            <a:off x="250825" y="188913"/>
            <a:ext cx="71438" cy="73025"/>
          </a:xfrm>
        </p:spPr>
        <p:txBody>
          <a:bodyPr/>
          <a:lstStyle/>
          <a:p>
            <a:pPr eaLnBrk="1" hangingPunct="1">
              <a:defRPr/>
            </a:pPr>
            <a:endParaRPr lang="ru-RU" sz="4000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64087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uk-UA" sz="72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7200" smtClean="0"/>
              <a:t>   Діяльність – єдиний шлях до знань.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uk-UA" sz="4800" smtClean="0"/>
              <a:t>Бернард Шоу </a:t>
            </a:r>
            <a:endParaRPr lang="ru-RU" sz="4800" smtClean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3600" smtClean="0"/>
              <a:t>Планування навчально – виховного процесу – це спільна діяльність:</a:t>
            </a:r>
            <a:endParaRPr lang="ru-RU" sz="3600" smtClean="0"/>
          </a:p>
        </p:txBody>
      </p:sp>
      <p:graphicFrame>
        <p:nvGraphicFramePr>
          <p:cNvPr id="3074" name="Diagram 7"/>
          <p:cNvGraphicFramePr>
            <a:graphicFrameLocks/>
          </p:cNvGraphicFramePr>
          <p:nvPr>
            <p:ph type="dgm" idx="1"/>
          </p:nvPr>
        </p:nvGraphicFramePr>
        <p:xfrm>
          <a:off x="431800" y="1589088"/>
          <a:ext cx="8208963" cy="4464050"/>
        </p:xfrm>
        <a:graphic>
          <a:graphicData uri="http://schemas.openxmlformats.org/drawingml/2006/compatibility">
            <com:legacyDrawing xmlns:com="http://schemas.openxmlformats.org/drawingml/2006/compatibility" spid="_x0000_s3074"/>
          </a:graphicData>
        </a:graphic>
      </p:graphicFrame>
      <p:pic>
        <p:nvPicPr>
          <p:cNvPr id="3083" name="Picture 14" descr="woman_reading_to_child_hc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1913" y="3644900"/>
            <a:ext cx="257333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3600" smtClean="0"/>
              <a:t>Щоб досягти очікуваних результатів, ми вибрали наступні шляхи</a:t>
            </a:r>
            <a:r>
              <a:rPr lang="uk-UA" sz="4000" smtClean="0"/>
              <a:t>:</a:t>
            </a:r>
            <a:endParaRPr lang="ru-RU" sz="400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8229600" cy="5180012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uk-UA" sz="2400" smtClean="0"/>
              <a:t>Чітке формулювання мети уроку як уявлення про очікуваний результат.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uk-UA" sz="2400" smtClean="0"/>
              <a:t>Розроблення системи пізнавальних і практичних завдань, ситуаційних завдань…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uk-UA" sz="2400" smtClean="0"/>
              <a:t>Продумування послідовності логіки викладу навчального матеріалу.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uk-UA" sz="2400" smtClean="0"/>
              <a:t>Передбачення способів взаємодії учасників навчального процесу.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uk-UA" sz="2400" smtClean="0"/>
              <a:t>Визначення мотивації і стимулювання навчально – творчої діяльності учнів.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uk-UA" sz="2400" smtClean="0"/>
              <a:t>Забезпечення випереджального характеру навчання, його спрямованості на майбутню навчальну діяльність.</a:t>
            </a:r>
            <a:endParaRPr lang="ru-RU" sz="2400" smtClean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7362"/>
          </a:xfrm>
        </p:spPr>
        <p:txBody>
          <a:bodyPr/>
          <a:lstStyle/>
          <a:p>
            <a:pPr eaLnBrk="1" hangingPunct="1">
              <a:defRPr/>
            </a:pPr>
            <a:r>
              <a:rPr lang="uk-UA" sz="2400" smtClean="0"/>
              <a:t>Планування передбачає:</a:t>
            </a:r>
            <a:endParaRPr lang="ru-RU" sz="2400" smtClean="0"/>
          </a:p>
        </p:txBody>
      </p:sp>
      <p:graphicFrame>
        <p:nvGraphicFramePr>
          <p:cNvPr id="4098" name="Diagram 7"/>
          <p:cNvGraphicFramePr>
            <a:graphicFrameLocks/>
          </p:cNvGraphicFramePr>
          <p:nvPr>
            <p:ph type="dgm" idx="1"/>
          </p:nvPr>
        </p:nvGraphicFramePr>
        <p:xfrm>
          <a:off x="179388" y="692150"/>
          <a:ext cx="8785225" cy="6165850"/>
        </p:xfrm>
        <a:graphic>
          <a:graphicData uri="http://schemas.openxmlformats.org/drawingml/2006/compatibility">
            <com:legacyDrawing xmlns:com="http://schemas.openxmlformats.org/drawingml/2006/compatibility" spid="_x0000_s4098"/>
          </a:graphicData>
        </a:graphic>
      </p:graphicFrame>
      <p:pic>
        <p:nvPicPr>
          <p:cNvPr id="4111" name="Picture 18" descr="young_librarian_stand_a_hc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143250"/>
            <a:ext cx="21145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153988" cy="69850"/>
          </a:xfrm>
        </p:spPr>
        <p:txBody>
          <a:bodyPr/>
          <a:lstStyle/>
          <a:p>
            <a:pPr eaLnBrk="1" hangingPunct="1">
              <a:defRPr/>
            </a:pPr>
            <a:endParaRPr lang="ru-RU" sz="4000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785225" cy="6553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sz="4800" smtClean="0"/>
              <a:t>    </a:t>
            </a:r>
            <a:r>
              <a:rPr lang="uk-UA" sz="2800" smtClean="0"/>
              <a:t>Кого можна вважати розумним? Того, хто прямує лиш до досяжної мети.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uk-UA" sz="2000" smtClean="0"/>
              <a:t>Фома Аквінський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3600" smtClean="0"/>
              <a:t>   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uk-UA" sz="36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uk-UA" sz="36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uk-UA" sz="36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uk-UA" sz="36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3600" smtClean="0"/>
              <a:t> </a:t>
            </a:r>
            <a:r>
              <a:rPr lang="uk-UA" sz="2800" smtClean="0"/>
              <a:t>Кого можна вважати розумним? Того, чиї плани у більшості випадків здійснюються.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uk-UA" sz="2000" smtClean="0"/>
              <a:t>Абу – ль - Фарадж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uk-UA" sz="20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smtClean="0"/>
          </a:p>
        </p:txBody>
      </p:sp>
      <p:pic>
        <p:nvPicPr>
          <p:cNvPr id="71684" name="Picture 4" descr="baker_walking_with_we_a_hc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1916113"/>
            <a:ext cx="2411412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4041E-6 L -0.76181 -0.00139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75677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0"/>
            <a:ext cx="69850" cy="152400"/>
          </a:xfrm>
        </p:spPr>
        <p:txBody>
          <a:bodyPr/>
          <a:lstStyle/>
          <a:p>
            <a:pPr eaLnBrk="1" hangingPunct="1">
              <a:defRPr/>
            </a:pPr>
            <a:endParaRPr lang="ru-RU" sz="480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88913"/>
            <a:ext cx="9036050" cy="6480175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uk-UA" sz="6600" smtClean="0"/>
              <a:t>  Ти ніколи не будеш знати достатньо, якщо не будеш знати більше, ніж достатньо.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uk-UA" sz="3600" smtClean="0"/>
              <a:t>Вільям Блейк </a:t>
            </a:r>
            <a:endParaRPr lang="ru-RU" sz="3600" smtClean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323850" y="277813"/>
            <a:ext cx="133350" cy="69850"/>
          </a:xfrm>
        </p:spPr>
        <p:txBody>
          <a:bodyPr/>
          <a:lstStyle/>
          <a:p>
            <a:pPr eaLnBrk="1" hangingPunct="1">
              <a:defRPr/>
            </a:pPr>
            <a:endParaRPr lang="ru-RU" sz="400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7550"/>
          </a:xfrm>
        </p:spPr>
        <p:txBody>
          <a:bodyPr/>
          <a:lstStyle/>
          <a:p>
            <a:pPr indent="638175" eaLnBrk="1" hangingPunct="1">
              <a:buFont typeface="Wingdings" pitchFamily="2" charset="2"/>
              <a:buNone/>
              <a:defRPr/>
            </a:pPr>
            <a:endParaRPr lang="uk-UA" smtClean="0"/>
          </a:p>
          <a:p>
            <a:pPr indent="638175" eaLnBrk="1" hangingPunct="1">
              <a:buFont typeface="Wingdings" pitchFamily="2" charset="2"/>
              <a:buNone/>
              <a:defRPr/>
            </a:pPr>
            <a:r>
              <a:rPr lang="uk-UA" smtClean="0"/>
              <a:t>Наша головна мета завжди, за будь – яких обставин є незмінною: всі учні мають здобути глибокі й міцні знання, бути всебічно розвиненими й гарно вихованими. До того ж кожен школяр повинен мати можливість розвиватися відповідно до своїх нахилів та здібностей.</a:t>
            </a:r>
            <a:endParaRPr lang="ru-RU" smtClean="0"/>
          </a:p>
        </p:txBody>
      </p:sp>
      <p:pic>
        <p:nvPicPr>
          <p:cNvPr id="45061" name="Picture 5" descr="3333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4365625"/>
            <a:ext cx="173355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 flipH="1" flipV="1">
            <a:off x="387350" y="188913"/>
            <a:ext cx="69850" cy="85725"/>
          </a:xfrm>
        </p:spPr>
        <p:txBody>
          <a:bodyPr/>
          <a:lstStyle/>
          <a:p>
            <a:pPr eaLnBrk="1" hangingPunct="1">
              <a:defRPr/>
            </a:pPr>
            <a:endParaRPr lang="ru-RU" sz="400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uk-UA" sz="1600" smtClean="0"/>
              <a:t>        </a:t>
            </a:r>
            <a:r>
              <a:rPr lang="uk-UA" smtClean="0"/>
              <a:t>Управління навчальною діяльністю молодших школярів – це специфічний вид діяльності, яка реалізується через уміння вчителя цілеспрямовано впливати на учнів шляхом науково обґрунтованого</a:t>
            </a:r>
            <a:r>
              <a:rPr lang="uk-UA" smtClean="0">
                <a:solidFill>
                  <a:schemeClr val="bg1"/>
                </a:solidFill>
              </a:rPr>
              <a:t> </a:t>
            </a:r>
            <a:r>
              <a:rPr lang="uk-UA" b="1" smtClean="0">
                <a:solidFill>
                  <a:srgbClr val="FFCC66"/>
                </a:solidFill>
              </a:rPr>
              <a:t>прогнозування, планування, організації і регулювання, контролю і корекції, аналізу їхньої діяльності та передбачення</a:t>
            </a:r>
            <a:r>
              <a:rPr lang="uk-UA" b="1" smtClean="0">
                <a:solidFill>
                  <a:schemeClr val="bg1"/>
                </a:solidFill>
              </a:rPr>
              <a:t> </a:t>
            </a:r>
            <a:r>
              <a:rPr lang="uk-UA" b="1" smtClean="0"/>
              <a:t>результатів досягнення освітньо – виховних цілей.</a:t>
            </a:r>
            <a:endParaRPr lang="ru-RU" smtClean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 flipH="1" flipV="1">
            <a:off x="387350" y="188913"/>
            <a:ext cx="69850" cy="85725"/>
          </a:xfrm>
        </p:spPr>
        <p:txBody>
          <a:bodyPr/>
          <a:lstStyle/>
          <a:p>
            <a:pPr eaLnBrk="1" hangingPunct="1">
              <a:defRPr/>
            </a:pPr>
            <a:endParaRPr lang="ru-RU" sz="40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5888"/>
            <a:ext cx="8928100" cy="6626225"/>
          </a:xfrm>
        </p:spPr>
        <p:txBody>
          <a:bodyPr/>
          <a:lstStyle/>
          <a:p>
            <a:pPr marL="452438" indent="361950" eaLnBrk="1" hangingPunct="1">
              <a:lnSpc>
                <a:spcPct val="80000"/>
              </a:lnSpc>
              <a:buFont typeface="Wingdings" pitchFamily="2" charset="2"/>
              <a:buNone/>
              <a:tabLst>
                <a:tab pos="1079500" algn="l"/>
              </a:tabLst>
              <a:defRPr/>
            </a:pPr>
            <a:r>
              <a:rPr lang="uk-UA" sz="1400" smtClean="0"/>
              <a:t>                  </a:t>
            </a:r>
          </a:p>
          <a:p>
            <a:pPr marL="452438" indent="361950" eaLnBrk="1" hangingPunct="1">
              <a:lnSpc>
                <a:spcPct val="80000"/>
              </a:lnSpc>
              <a:buFont typeface="Wingdings" pitchFamily="2" charset="2"/>
              <a:buNone/>
              <a:tabLst>
                <a:tab pos="1079500" algn="l"/>
              </a:tabLst>
              <a:defRPr/>
            </a:pPr>
            <a:r>
              <a:rPr lang="uk-UA" sz="2000" smtClean="0"/>
              <a:t>             </a:t>
            </a:r>
            <a:r>
              <a:rPr lang="uk-UA" sz="2000" b="1" smtClean="0"/>
              <a:t> </a:t>
            </a:r>
            <a:r>
              <a:rPr lang="uk-UA" sz="2400" b="1" smtClean="0">
                <a:solidFill>
                  <a:srgbClr val="FFCC66"/>
                </a:solidFill>
              </a:rPr>
              <a:t>Прогнозування</a:t>
            </a:r>
            <a:r>
              <a:rPr lang="uk-UA" sz="2400" smtClean="0">
                <a:solidFill>
                  <a:srgbClr val="FFCC66"/>
                </a:solidFill>
              </a:rPr>
              <a:t> – це передбачення майбутнього на основі врахування мотивів, інтересів, нахилів учнів, а також знань про загальні закономірності розвитку особистості.</a:t>
            </a:r>
          </a:p>
          <a:p>
            <a:pPr marL="452438" indent="361950" eaLnBrk="1" hangingPunct="1">
              <a:lnSpc>
                <a:spcPct val="80000"/>
              </a:lnSpc>
              <a:buFont typeface="Wingdings" pitchFamily="2" charset="2"/>
              <a:buNone/>
              <a:tabLst>
                <a:tab pos="1079500" algn="l"/>
              </a:tabLst>
              <a:defRPr/>
            </a:pPr>
            <a:endParaRPr lang="uk-UA" sz="2400" smtClean="0">
              <a:solidFill>
                <a:srgbClr val="FFCC66"/>
              </a:solidFill>
            </a:endParaRPr>
          </a:p>
          <a:p>
            <a:pPr marL="452438" indent="361950" eaLnBrk="1" hangingPunct="1">
              <a:lnSpc>
                <a:spcPct val="80000"/>
              </a:lnSpc>
              <a:buFont typeface="Wingdings" pitchFamily="2" charset="2"/>
              <a:buNone/>
              <a:tabLst>
                <a:tab pos="1079500" algn="l"/>
              </a:tabLst>
              <a:defRPr/>
            </a:pPr>
            <a:r>
              <a:rPr lang="uk-UA" sz="2400" smtClean="0"/>
              <a:t>             </a:t>
            </a:r>
            <a:r>
              <a:rPr lang="uk-UA" sz="2400" smtClean="0">
                <a:solidFill>
                  <a:srgbClr val="FF66FF"/>
                </a:solidFill>
              </a:rPr>
              <a:t>Прогнозування залежить від:</a:t>
            </a:r>
          </a:p>
          <a:p>
            <a:pPr marL="452438" indent="3619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  <a:tabLst>
                <a:tab pos="1079500" algn="l"/>
              </a:tabLst>
              <a:defRPr/>
            </a:pPr>
            <a:r>
              <a:rPr lang="uk-UA" sz="2400" smtClean="0">
                <a:solidFill>
                  <a:srgbClr val="FF66FF"/>
                </a:solidFill>
              </a:rPr>
              <a:t>особистості класного керівника, його життєвого та професійного досвіду;</a:t>
            </a:r>
          </a:p>
          <a:p>
            <a:pPr marL="452438" indent="3619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  <a:tabLst>
                <a:tab pos="1079500" algn="l"/>
              </a:tabLst>
              <a:defRPr/>
            </a:pPr>
            <a:r>
              <a:rPr lang="uk-UA" sz="2400" smtClean="0">
                <a:solidFill>
                  <a:srgbClr val="FF66FF"/>
                </a:solidFill>
              </a:rPr>
              <a:t> інтуїції;</a:t>
            </a:r>
          </a:p>
          <a:p>
            <a:pPr marL="452438" indent="3619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  <a:tabLst>
                <a:tab pos="1079500" algn="l"/>
              </a:tabLst>
              <a:defRPr/>
            </a:pPr>
            <a:r>
              <a:rPr lang="uk-UA" sz="2400" smtClean="0">
                <a:solidFill>
                  <a:srgbClr val="FF66FF"/>
                </a:solidFill>
              </a:rPr>
              <a:t> імпровізації;</a:t>
            </a:r>
          </a:p>
          <a:p>
            <a:pPr marL="452438" indent="3619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  <a:tabLst>
                <a:tab pos="1079500" algn="l"/>
              </a:tabLst>
              <a:defRPr/>
            </a:pPr>
            <a:r>
              <a:rPr lang="uk-UA" sz="2400" smtClean="0">
                <a:solidFill>
                  <a:srgbClr val="FF66FF"/>
                </a:solidFill>
              </a:rPr>
              <a:t> творчості.</a:t>
            </a:r>
          </a:p>
          <a:p>
            <a:pPr marL="452438" indent="3619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  <a:tabLst>
                <a:tab pos="1079500" algn="l"/>
              </a:tabLst>
              <a:defRPr/>
            </a:pPr>
            <a:endParaRPr lang="uk-UA" sz="2400" smtClean="0">
              <a:solidFill>
                <a:srgbClr val="FF66FF"/>
              </a:solidFill>
            </a:endParaRPr>
          </a:p>
          <a:p>
            <a:pPr marL="452438" indent="361950" eaLnBrk="1" hangingPunct="1">
              <a:lnSpc>
                <a:spcPct val="80000"/>
              </a:lnSpc>
              <a:buFont typeface="Wingdings" pitchFamily="2" charset="2"/>
              <a:buNone/>
              <a:tabLst>
                <a:tab pos="1079500" algn="l"/>
              </a:tabLst>
              <a:defRPr/>
            </a:pPr>
            <a:r>
              <a:rPr lang="uk-UA" sz="2400" smtClean="0"/>
              <a:t>             </a:t>
            </a:r>
            <a:r>
              <a:rPr lang="uk-UA" sz="2400" smtClean="0">
                <a:solidFill>
                  <a:srgbClr val="FF5050"/>
                </a:solidFill>
              </a:rPr>
              <a:t>Щоб зробити правильне прогнозування, вчителі перших класів проводять спочатку діагностичні дослідження на основі індивідуальної співбесіди з кожним учнем в присутності батьків.</a:t>
            </a:r>
          </a:p>
          <a:p>
            <a:pPr marL="452438" indent="361950" eaLnBrk="1" hangingPunct="1">
              <a:lnSpc>
                <a:spcPct val="80000"/>
              </a:lnSpc>
              <a:buFont typeface="Wingdings" pitchFamily="2" charset="2"/>
              <a:buNone/>
              <a:tabLst>
                <a:tab pos="1079500" algn="l"/>
              </a:tabLst>
              <a:defRPr/>
            </a:pPr>
            <a:endParaRPr lang="ru-RU" sz="2400" smtClean="0">
              <a:solidFill>
                <a:srgbClr val="FF505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mtClean="0"/>
              <a:t>Діагностика </a:t>
            </a:r>
            <a:endParaRPr lang="ru-RU" smtClean="0"/>
          </a:p>
        </p:txBody>
      </p:sp>
      <p:graphicFrame>
        <p:nvGraphicFramePr>
          <p:cNvPr id="1026" name="Diagram 14"/>
          <p:cNvGraphicFramePr>
            <a:graphicFrameLocks/>
          </p:cNvGraphicFramePr>
          <p:nvPr>
            <p:ph type="dgm" idx="1"/>
          </p:nvPr>
        </p:nvGraphicFramePr>
        <p:xfrm>
          <a:off x="0" y="1196975"/>
          <a:ext cx="9144000" cy="5661025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pic>
        <p:nvPicPr>
          <p:cNvPr id="1040" name="Picture 2191" descr="woman_presentation_hc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0425" y="3524250"/>
            <a:ext cx="19335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649287"/>
          </a:xfrm>
        </p:spPr>
        <p:txBody>
          <a:bodyPr/>
          <a:lstStyle/>
          <a:p>
            <a:pPr indent="539750" algn="l" eaLnBrk="1" hangingPunct="1">
              <a:defRPr/>
            </a:pPr>
            <a:r>
              <a:rPr lang="uk-UA" sz="1800" smtClean="0"/>
              <a:t>Бажання дитини йти до школи – одна з найважливіших і найзначиміших передумов. Тут ми проводимо анкетування батьків.</a:t>
            </a:r>
            <a:r>
              <a:rPr lang="uk-UA" sz="4000" smtClean="0"/>
              <a:t> </a:t>
            </a:r>
            <a:endParaRPr lang="ru-RU" sz="4000" smtClean="0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052513"/>
            <a:ext cx="4387850" cy="5805487"/>
          </a:xfrm>
        </p:spPr>
        <p:txBody>
          <a:bodyPr/>
          <a:lstStyle/>
          <a:p>
            <a:pPr marL="88900" indent="0" eaLnBrk="1" hangingPunct="1">
              <a:lnSpc>
                <a:spcPct val="80000"/>
              </a:lnSpc>
              <a:buFont typeface="Wingdings" pitchFamily="2" charset="2"/>
              <a:buNone/>
              <a:tabLst>
                <a:tab pos="88900" algn="l"/>
              </a:tabLst>
              <a:defRPr/>
            </a:pPr>
            <a:endParaRPr lang="uk-UA" sz="2000" b="1" smtClean="0"/>
          </a:p>
          <a:p>
            <a:pPr marL="88900" indent="0" eaLnBrk="1" hangingPunct="1">
              <a:lnSpc>
                <a:spcPct val="80000"/>
              </a:lnSpc>
              <a:buFont typeface="Wingdings" pitchFamily="2" charset="2"/>
              <a:buNone/>
              <a:tabLst>
                <a:tab pos="88900" algn="l"/>
              </a:tabLst>
              <a:defRPr/>
            </a:pPr>
            <a:r>
              <a:rPr lang="uk-UA" sz="2000" b="1" smtClean="0"/>
              <a:t>Анкета для батьків майбутніх першокласників</a:t>
            </a:r>
          </a:p>
          <a:p>
            <a:pPr marL="88900" indent="0" eaLnBrk="1" hangingPunct="1">
              <a:lnSpc>
                <a:spcPct val="80000"/>
              </a:lnSpc>
              <a:buFont typeface="Wingdings" pitchFamily="2" charset="2"/>
              <a:buNone/>
              <a:tabLst>
                <a:tab pos="88900" algn="l"/>
              </a:tabLst>
              <a:defRPr/>
            </a:pPr>
            <a:r>
              <a:rPr lang="ru-RU" sz="800" smtClean="0"/>
              <a:t>1. </a:t>
            </a:r>
            <a:r>
              <a:rPr lang="uk-UA" sz="800" smtClean="0"/>
              <a:t>Прізвище, ім'я дитини</a:t>
            </a:r>
            <a:r>
              <a:rPr lang="ru-RU" sz="800" smtClean="0"/>
              <a:t>________________________________________________________________________________________________________________________</a:t>
            </a:r>
          </a:p>
          <a:p>
            <a:pPr marL="88900" indent="0" eaLnBrk="1" hangingPunct="1">
              <a:lnSpc>
                <a:spcPct val="80000"/>
              </a:lnSpc>
              <a:buFont typeface="Wingdings" pitchFamily="2" charset="2"/>
              <a:buNone/>
              <a:tabLst>
                <a:tab pos="88900" algn="l"/>
              </a:tabLst>
              <a:defRPr/>
            </a:pPr>
            <a:r>
              <a:rPr lang="ru-RU" sz="800" smtClean="0"/>
              <a:t>2. </a:t>
            </a:r>
            <a:r>
              <a:rPr lang="uk-UA" sz="800" smtClean="0"/>
              <a:t>Число, рік народження</a:t>
            </a:r>
            <a:r>
              <a:rPr lang="ru-RU" sz="800" smtClean="0"/>
              <a:t>____________________________________________________________________________________________________________________</a:t>
            </a:r>
          </a:p>
          <a:p>
            <a:pPr marL="88900" indent="0" eaLnBrk="1" hangingPunct="1">
              <a:lnSpc>
                <a:spcPct val="80000"/>
              </a:lnSpc>
              <a:buFont typeface="Wingdings" pitchFamily="2" charset="2"/>
              <a:buNone/>
              <a:tabLst>
                <a:tab pos="88900" algn="l"/>
              </a:tabLst>
              <a:defRPr/>
            </a:pPr>
            <a:r>
              <a:rPr lang="ru-RU" sz="800" smtClean="0"/>
              <a:t>3. </a:t>
            </a:r>
            <a:r>
              <a:rPr lang="uk-UA" sz="800" smtClean="0"/>
              <a:t>Склад сім'ї (обведіть, будь ласка, кружечком):</a:t>
            </a:r>
          </a:p>
          <a:p>
            <a:pPr marL="88900" indent="0" eaLnBrk="1" hangingPunct="1">
              <a:lnSpc>
                <a:spcPct val="80000"/>
              </a:lnSpc>
              <a:buFont typeface="Wingdings" pitchFamily="2" charset="2"/>
              <a:buNone/>
              <a:tabLst>
                <a:tab pos="88900" algn="l"/>
              </a:tabLst>
              <a:defRPr/>
            </a:pPr>
            <a:r>
              <a:rPr lang="uk-UA" sz="800" smtClean="0"/>
              <a:t>а) повна сім'я;</a:t>
            </a:r>
          </a:p>
          <a:p>
            <a:pPr marL="88900" indent="0" eaLnBrk="1" hangingPunct="1">
              <a:lnSpc>
                <a:spcPct val="80000"/>
              </a:lnSpc>
              <a:buFont typeface="Wingdings" pitchFamily="2" charset="2"/>
              <a:buNone/>
              <a:tabLst>
                <a:tab pos="88900" algn="l"/>
              </a:tabLst>
              <a:defRPr/>
            </a:pPr>
            <a:r>
              <a:rPr lang="uk-UA" sz="800" smtClean="0"/>
              <a:t>б) батьки розлучені;</a:t>
            </a:r>
          </a:p>
          <a:p>
            <a:pPr marL="88900" indent="0" eaLnBrk="1" hangingPunct="1">
              <a:lnSpc>
                <a:spcPct val="80000"/>
              </a:lnSpc>
              <a:buFont typeface="Wingdings" pitchFamily="2" charset="2"/>
              <a:buNone/>
              <a:tabLst>
                <a:tab pos="88900" algn="l"/>
              </a:tabLst>
              <a:defRPr/>
            </a:pPr>
            <a:r>
              <a:rPr lang="uk-UA" sz="800" smtClean="0"/>
              <a:t>в) чи є у дитини сестри чи брати</a:t>
            </a:r>
            <a:r>
              <a:rPr lang="ru-RU" sz="800" smtClean="0"/>
              <a:t>_______________, </a:t>
            </a:r>
            <a:r>
              <a:rPr lang="uk-UA" sz="800" smtClean="0"/>
              <a:t>що навчаються в школі?</a:t>
            </a:r>
            <a:r>
              <a:rPr lang="ru-RU" sz="800" smtClean="0"/>
              <a:t>_________________________________________________________</a:t>
            </a:r>
          </a:p>
          <a:p>
            <a:pPr marL="88900" indent="0" eaLnBrk="1" hangingPunct="1">
              <a:lnSpc>
                <a:spcPct val="80000"/>
              </a:lnSpc>
              <a:buFont typeface="Wingdings" pitchFamily="2" charset="2"/>
              <a:buNone/>
              <a:tabLst>
                <a:tab pos="88900" algn="l"/>
              </a:tabLst>
              <a:defRPr/>
            </a:pPr>
            <a:r>
              <a:rPr lang="ru-RU" sz="800" smtClean="0"/>
              <a:t>4. </a:t>
            </a:r>
            <a:r>
              <a:rPr lang="uk-UA" sz="800" smtClean="0"/>
              <a:t>Чи відвідує дитина дитячий садок:</a:t>
            </a:r>
          </a:p>
          <a:p>
            <a:pPr marL="88900" indent="0" eaLnBrk="1" hangingPunct="1">
              <a:lnSpc>
                <a:spcPct val="80000"/>
              </a:lnSpc>
              <a:buFont typeface="Wingdings" pitchFamily="2" charset="2"/>
              <a:buNone/>
              <a:tabLst>
                <a:tab pos="88900" algn="l"/>
              </a:tabLst>
              <a:defRPr/>
            </a:pPr>
            <a:r>
              <a:rPr lang="uk-UA" sz="800" smtClean="0"/>
              <a:t>а) так (вкажіть </a:t>
            </a:r>
            <a:r>
              <a:rPr lang="ru-RU" sz="800" smtClean="0"/>
              <a:t>№ </a:t>
            </a:r>
            <a:r>
              <a:rPr lang="uk-UA" sz="800" smtClean="0"/>
              <a:t>д/з)</a:t>
            </a:r>
            <a:r>
              <a:rPr lang="ru-RU" sz="800" smtClean="0"/>
              <a:t>___________________________________________________________________________________________________________________________</a:t>
            </a:r>
            <a:endParaRPr lang="uk-UA" sz="800" smtClean="0"/>
          </a:p>
          <a:p>
            <a:pPr marL="88900" indent="0" eaLnBrk="1" hangingPunct="1">
              <a:lnSpc>
                <a:spcPct val="80000"/>
              </a:lnSpc>
              <a:buFont typeface="Wingdings" pitchFamily="2" charset="2"/>
              <a:buNone/>
              <a:tabLst>
                <a:tab pos="88900" algn="l"/>
              </a:tabLst>
              <a:defRPr/>
            </a:pPr>
            <a:r>
              <a:rPr lang="uk-UA" sz="800" smtClean="0"/>
              <a:t>б) з якого віку</a:t>
            </a:r>
            <a:r>
              <a:rPr lang="ru-RU" sz="800" smtClean="0"/>
              <a:t>___________________________________________________________________________________________________________________________</a:t>
            </a:r>
            <a:endParaRPr lang="uk-UA" sz="800" smtClean="0"/>
          </a:p>
          <a:p>
            <a:pPr marL="88900" indent="0" eaLnBrk="1" hangingPunct="1">
              <a:lnSpc>
                <a:spcPct val="80000"/>
              </a:lnSpc>
              <a:buFont typeface="Wingdings" pitchFamily="2" charset="2"/>
              <a:buNone/>
              <a:tabLst>
                <a:tab pos="88900" algn="l"/>
              </a:tabLst>
              <a:defRPr/>
            </a:pPr>
            <a:r>
              <a:rPr lang="uk-UA" sz="800" smtClean="0"/>
              <a:t>в) чи охоче туди ходить</a:t>
            </a:r>
            <a:r>
              <a:rPr lang="ru-RU" sz="800" smtClean="0"/>
              <a:t>________________________________________________________________________________________________________________________</a:t>
            </a:r>
            <a:endParaRPr lang="uk-UA" sz="800" smtClean="0"/>
          </a:p>
          <a:p>
            <a:pPr marL="88900" indent="0" eaLnBrk="1" hangingPunct="1">
              <a:lnSpc>
                <a:spcPct val="80000"/>
              </a:lnSpc>
              <a:buFont typeface="Wingdings" pitchFamily="2" charset="2"/>
              <a:buNone/>
              <a:tabLst>
                <a:tab pos="88900" algn="l"/>
              </a:tabLst>
              <a:defRPr/>
            </a:pPr>
            <a:r>
              <a:rPr lang="uk-UA" sz="800" smtClean="0"/>
              <a:t>г) ні, не відвідує</a:t>
            </a:r>
            <a:r>
              <a:rPr lang="ru-RU" sz="800" smtClean="0"/>
              <a:t>_______________________________________________________________________________________________________________________</a:t>
            </a:r>
            <a:endParaRPr lang="uk-UA" sz="800" smtClean="0"/>
          </a:p>
          <a:p>
            <a:pPr marL="88900" indent="0" eaLnBrk="1" hangingPunct="1">
              <a:lnSpc>
                <a:spcPct val="80000"/>
              </a:lnSpc>
              <a:buFont typeface="Wingdings" pitchFamily="2" charset="2"/>
              <a:buNone/>
              <a:tabLst>
                <a:tab pos="88900" algn="l"/>
              </a:tabLst>
              <a:defRPr/>
            </a:pPr>
            <a:r>
              <a:rPr lang="uk-UA" sz="800" smtClean="0"/>
              <a:t>ґ) готувалася до школи в інших закладах (де саме)</a:t>
            </a:r>
            <a:r>
              <a:rPr lang="ru-RU" sz="800" smtClean="0"/>
              <a:t>__________________________________________________________</a:t>
            </a:r>
          </a:p>
          <a:p>
            <a:pPr marL="88900" indent="0" eaLnBrk="1" hangingPunct="1">
              <a:lnSpc>
                <a:spcPct val="80000"/>
              </a:lnSpc>
              <a:buFont typeface="Wingdings" pitchFamily="2" charset="2"/>
              <a:buNone/>
              <a:tabLst>
                <a:tab pos="88900" algn="l"/>
              </a:tabLst>
              <a:defRPr/>
            </a:pPr>
            <a:r>
              <a:rPr lang="ru-RU" sz="800" smtClean="0"/>
              <a:t>5. </a:t>
            </a:r>
            <a:r>
              <a:rPr lang="uk-UA" sz="800" smtClean="0"/>
              <a:t>З ким із дорослих дитина проводить більшу частину часу?</a:t>
            </a:r>
            <a:r>
              <a:rPr lang="ru-RU" sz="800" smtClean="0"/>
              <a:t>__________________________________________________________</a:t>
            </a:r>
          </a:p>
          <a:p>
            <a:pPr marL="88900" indent="0" eaLnBrk="1" hangingPunct="1">
              <a:lnSpc>
                <a:spcPct val="80000"/>
              </a:lnSpc>
              <a:buFont typeface="Wingdings" pitchFamily="2" charset="2"/>
              <a:buNone/>
              <a:tabLst>
                <a:tab pos="88900" algn="l"/>
              </a:tabLst>
              <a:defRPr/>
            </a:pPr>
            <a:r>
              <a:rPr lang="ru-RU" sz="800" smtClean="0"/>
              <a:t>6. </a:t>
            </a:r>
            <a:r>
              <a:rPr lang="uk-UA" sz="800" smtClean="0"/>
              <a:t>Які форми заохочення ви застосовуєте?</a:t>
            </a:r>
            <a:endParaRPr lang="ru-RU" sz="800" smtClean="0"/>
          </a:p>
          <a:p>
            <a:pPr marL="88900" indent="0" eaLnBrk="1" hangingPunct="1">
              <a:lnSpc>
                <a:spcPct val="80000"/>
              </a:lnSpc>
              <a:buFont typeface="Wingdings" pitchFamily="2" charset="2"/>
              <a:buNone/>
              <a:tabLst>
                <a:tab pos="88900" algn="l"/>
              </a:tabLst>
              <a:defRPr/>
            </a:pPr>
            <a:r>
              <a:rPr lang="ru-RU" sz="800" smtClean="0"/>
              <a:t>7. </a:t>
            </a:r>
            <a:r>
              <a:rPr lang="uk-UA" sz="800" smtClean="0"/>
              <a:t>Які покарання застосовуються вдома?</a:t>
            </a:r>
            <a:endParaRPr lang="ru-RU" sz="800" smtClean="0"/>
          </a:p>
          <a:p>
            <a:pPr marL="88900" indent="0" eaLnBrk="1" hangingPunct="1">
              <a:lnSpc>
                <a:spcPct val="80000"/>
              </a:lnSpc>
              <a:buFont typeface="Wingdings" pitchFamily="2" charset="2"/>
              <a:buNone/>
              <a:tabLst>
                <a:tab pos="88900" algn="l"/>
              </a:tabLst>
              <a:defRPr/>
            </a:pPr>
            <a:r>
              <a:rPr lang="ru-RU" sz="800" smtClean="0"/>
              <a:t>8. </a:t>
            </a:r>
            <a:r>
              <a:rPr lang="uk-UA" sz="800" smtClean="0"/>
              <a:t>Чи є у дитини вдома постійні обов'язки? Які?</a:t>
            </a:r>
            <a:endParaRPr lang="ru-RU" sz="800" smtClean="0"/>
          </a:p>
          <a:p>
            <a:pPr marL="88900" indent="0" eaLnBrk="1" hangingPunct="1">
              <a:lnSpc>
                <a:spcPct val="80000"/>
              </a:lnSpc>
              <a:buFont typeface="Wingdings" pitchFamily="2" charset="2"/>
              <a:buNone/>
              <a:tabLst>
                <a:tab pos="88900" algn="l"/>
              </a:tabLst>
              <a:defRPr/>
            </a:pPr>
            <a:r>
              <a:rPr lang="ru-RU" sz="800" smtClean="0"/>
              <a:t>9. </a:t>
            </a:r>
            <a:r>
              <a:rPr lang="uk-UA" sz="800" smtClean="0"/>
              <a:t>Як дитина вступає у спілкування з однолітками (обведіть відповідну букву кружечком):</a:t>
            </a:r>
          </a:p>
          <a:p>
            <a:pPr marL="88900" indent="0" eaLnBrk="1" hangingPunct="1">
              <a:lnSpc>
                <a:spcPct val="80000"/>
              </a:lnSpc>
              <a:buFont typeface="Wingdings" pitchFamily="2" charset="2"/>
              <a:buNone/>
              <a:tabLst>
                <a:tab pos="88900" algn="l"/>
              </a:tabLst>
              <a:defRPr/>
            </a:pPr>
            <a:r>
              <a:rPr lang="uk-UA" sz="800" smtClean="0"/>
              <a:t>а) проявляє ініціативу;</a:t>
            </a:r>
          </a:p>
          <a:p>
            <a:pPr marL="88900" indent="0" eaLnBrk="1" hangingPunct="1">
              <a:lnSpc>
                <a:spcPct val="80000"/>
              </a:lnSpc>
              <a:buFont typeface="Wingdings" pitchFamily="2" charset="2"/>
              <a:buNone/>
              <a:tabLst>
                <a:tab pos="88900" algn="l"/>
              </a:tabLst>
              <a:defRPr/>
            </a:pPr>
            <a:r>
              <a:rPr lang="uk-UA" sz="800" smtClean="0"/>
              <a:t>б) очікує, коли з нею заговорять;</a:t>
            </a:r>
          </a:p>
          <a:p>
            <a:pPr marL="88900" indent="0" eaLnBrk="1" hangingPunct="1">
              <a:lnSpc>
                <a:spcPct val="80000"/>
              </a:lnSpc>
              <a:buFont typeface="Wingdings" pitchFamily="2" charset="2"/>
              <a:buNone/>
              <a:tabLst>
                <a:tab pos="88900" algn="l"/>
              </a:tabLst>
              <a:defRPr/>
            </a:pPr>
            <a:r>
              <a:rPr lang="uk-UA" sz="800" smtClean="0"/>
              <a:t>в) уникає спілкування?</a:t>
            </a:r>
            <a:endParaRPr lang="ru-RU" sz="800" smtClean="0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1125538"/>
            <a:ext cx="4038600" cy="5732462"/>
          </a:xfrm>
        </p:spPr>
        <p:txBody>
          <a:bodyPr/>
          <a:lstStyle/>
          <a:p>
            <a:pPr marL="176213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800" smtClean="0"/>
              <a:t>10. </a:t>
            </a:r>
            <a:r>
              <a:rPr lang="uk-UA" sz="800" smtClean="0"/>
              <a:t>Як дитина вступає у спілкування з дорослими (обведіть відповідну букву кружечком):</a:t>
            </a:r>
          </a:p>
          <a:p>
            <a:pPr marL="176213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800" smtClean="0"/>
              <a:t>а) вільно;</a:t>
            </a:r>
          </a:p>
          <a:p>
            <a:pPr marL="176213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800" smtClean="0"/>
              <a:t>б) обережно;</a:t>
            </a:r>
          </a:p>
          <a:p>
            <a:pPr marL="176213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800" smtClean="0"/>
              <a:t>в) важко, особливо з незнайомими?</a:t>
            </a:r>
            <a:endParaRPr lang="ru-RU" sz="800" smtClean="0"/>
          </a:p>
          <a:p>
            <a:pPr marL="176213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800" smtClean="0"/>
              <a:t>11. </a:t>
            </a:r>
            <a:r>
              <a:rPr lang="uk-UA" sz="800" smtClean="0"/>
              <a:t>Яким іграм дитина віддає перевагу:</a:t>
            </a:r>
          </a:p>
          <a:p>
            <a:pPr marL="176213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800" smtClean="0"/>
              <a:t>а) рухливим;</a:t>
            </a:r>
          </a:p>
          <a:p>
            <a:pPr marL="176213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800" smtClean="0"/>
              <a:t>б) настільним;</a:t>
            </a:r>
          </a:p>
          <a:p>
            <a:pPr marL="176213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800" smtClean="0"/>
              <a:t>в) індивідуальним;</a:t>
            </a:r>
          </a:p>
          <a:p>
            <a:pPr marL="176213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800" smtClean="0"/>
              <a:t>г) колективним?</a:t>
            </a:r>
            <a:endParaRPr lang="ru-RU" sz="800" smtClean="0"/>
          </a:p>
          <a:p>
            <a:pPr marL="176213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800" smtClean="0"/>
              <a:t>12. </a:t>
            </a:r>
            <a:r>
              <a:rPr lang="uk-UA" sz="800" smtClean="0"/>
              <a:t>Чи є в дитини бажання йти до школи:</a:t>
            </a:r>
          </a:p>
          <a:p>
            <a:pPr marL="176213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800" smtClean="0"/>
              <a:t>а) так;</a:t>
            </a:r>
          </a:p>
          <a:p>
            <a:pPr marL="176213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800" smtClean="0"/>
              <a:t>б) ні;</a:t>
            </a:r>
          </a:p>
          <a:p>
            <a:pPr marL="176213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800" smtClean="0"/>
              <a:t>в) буває по-різному?</a:t>
            </a:r>
            <a:endParaRPr lang="ru-RU" sz="800" smtClean="0"/>
          </a:p>
          <a:p>
            <a:pPr marL="176213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800" smtClean="0"/>
              <a:t>13. </a:t>
            </a:r>
            <a:r>
              <a:rPr lang="uk-UA" sz="800" smtClean="0"/>
              <a:t>Чи знає дитина (обведіть потрібне кружечком):</a:t>
            </a:r>
          </a:p>
          <a:p>
            <a:pPr marL="176213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800" smtClean="0"/>
              <a:t>а) букви (усі, деякі)</a:t>
            </a:r>
            <a:r>
              <a:rPr lang="ru-RU" sz="800" smtClean="0"/>
              <a:t>___________________________________________________________________________________________________________</a:t>
            </a:r>
            <a:endParaRPr lang="uk-UA" sz="800" smtClean="0"/>
          </a:p>
          <a:p>
            <a:pPr marL="176213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800" smtClean="0"/>
              <a:t>б) вміє читати (по складах, словами, вільно)</a:t>
            </a:r>
            <a:r>
              <a:rPr lang="ru-RU" sz="800" smtClean="0"/>
              <a:t>__________________________________________________</a:t>
            </a:r>
            <a:endParaRPr lang="uk-UA" sz="800" smtClean="0"/>
          </a:p>
          <a:p>
            <a:pPr marL="176213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800" smtClean="0"/>
              <a:t>в) лічити (в яких межах)</a:t>
            </a:r>
            <a:r>
              <a:rPr lang="ru-RU" sz="800" smtClean="0"/>
              <a:t>___________________________________________________</a:t>
            </a:r>
            <a:endParaRPr lang="uk-UA" sz="800" smtClean="0"/>
          </a:p>
          <a:p>
            <a:pPr marL="176213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800" smtClean="0"/>
              <a:t>г) додавати (в яких межах)</a:t>
            </a:r>
            <a:r>
              <a:rPr lang="ru-RU" sz="800" smtClean="0"/>
              <a:t>__________________________________________________</a:t>
            </a:r>
            <a:endParaRPr lang="uk-UA" sz="800" smtClean="0"/>
          </a:p>
          <a:p>
            <a:pPr marL="176213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800" smtClean="0"/>
              <a:t>г) віднімати (в яких межах)</a:t>
            </a:r>
            <a:r>
              <a:rPr lang="ru-RU" sz="800" smtClean="0"/>
              <a:t>_________________________________________________</a:t>
            </a:r>
          </a:p>
          <a:p>
            <a:pPr marL="176213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800" smtClean="0"/>
              <a:t>14. </a:t>
            </a:r>
            <a:r>
              <a:rPr lang="uk-UA" sz="800" smtClean="0"/>
              <a:t>На вашу думку, розвиток дитини:</a:t>
            </a:r>
          </a:p>
          <a:p>
            <a:pPr marL="176213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800" smtClean="0"/>
              <a:t>а) відповідає віку;</a:t>
            </a:r>
          </a:p>
          <a:p>
            <a:pPr marL="176213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800" smtClean="0"/>
              <a:t>б) випереджає;</a:t>
            </a:r>
          </a:p>
          <a:p>
            <a:pPr marL="176213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800" smtClean="0"/>
              <a:t>в) наявні затримки розвитку.</a:t>
            </a:r>
            <a:endParaRPr lang="ru-RU" sz="800" smtClean="0"/>
          </a:p>
          <a:p>
            <a:pPr marL="176213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800" smtClean="0"/>
              <a:t>15.  </a:t>
            </a:r>
            <a:r>
              <a:rPr lang="uk-UA" sz="800" smtClean="0"/>
              <a:t>Чи може дитина вдома сама себе розважити</a:t>
            </a:r>
            <a:r>
              <a:rPr lang="ru-RU" sz="800" smtClean="0"/>
              <a:t>____________________, </a:t>
            </a:r>
            <a:r>
              <a:rPr lang="uk-UA" sz="800" smtClean="0"/>
              <a:t>чи, навпаки, постійно шукає</a:t>
            </a:r>
          </a:p>
          <a:p>
            <a:pPr marL="176213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800" smtClean="0"/>
              <a:t>товариства дорослих?</a:t>
            </a:r>
            <a:r>
              <a:rPr lang="ru-RU" sz="800" smtClean="0"/>
              <a:t>________________________________________________________________________________________________________</a:t>
            </a:r>
          </a:p>
          <a:p>
            <a:pPr marL="176213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800" smtClean="0"/>
              <a:t>16. </a:t>
            </a:r>
            <a:r>
              <a:rPr lang="uk-UA" sz="800" smtClean="0"/>
              <a:t>Як відпочиває Ваша дитина вдень (підкресліть): спить, може спокійно лежати в ліжку, розглядає книж­ки, грає в спокійні ігри?</a:t>
            </a:r>
            <a:endParaRPr lang="ru-RU" sz="800" smtClean="0"/>
          </a:p>
          <a:p>
            <a:pPr marL="176213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800" smtClean="0"/>
              <a:t>17. </a:t>
            </a:r>
            <a:r>
              <a:rPr lang="uk-UA" sz="800" smtClean="0"/>
              <a:t>Що іще Ви хотіли б повідомити про свою дитину?</a:t>
            </a:r>
            <a:r>
              <a:rPr lang="ru-RU" sz="800" smtClean="0"/>
              <a:t>_________________________________________________</a:t>
            </a:r>
            <a:endParaRPr lang="uk-UA" sz="800" smtClean="0"/>
          </a:p>
          <a:p>
            <a:pPr marL="176213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200" smtClean="0"/>
              <a:t>Дякуємо за співпрацю!</a:t>
            </a:r>
            <a:endParaRPr lang="ru-RU" sz="1200" smtClean="0"/>
          </a:p>
          <a:p>
            <a:pPr marL="176213" indent="0" eaLnBrk="1" hangingPunct="1">
              <a:lnSpc>
                <a:spcPct val="80000"/>
              </a:lnSpc>
              <a:defRPr/>
            </a:pPr>
            <a:r>
              <a:rPr lang="ru-RU" sz="1200" smtClean="0"/>
              <a:t>-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indent="715963" algn="l" eaLnBrk="1" hangingPunct="1">
              <a:defRPr/>
            </a:pPr>
            <a:r>
              <a:rPr lang="uk-UA" sz="2000" smtClean="0"/>
              <a:t>Зведена таблиця результатів обстеження учнів 1 – х класів за методикою психолого – педагогічного прогностичного скринінгу ХЗОШ №1</a:t>
            </a:r>
            <a:endParaRPr lang="ru-RU" sz="2000" smtClean="0"/>
          </a:p>
        </p:txBody>
      </p:sp>
      <p:graphicFrame>
        <p:nvGraphicFramePr>
          <p:cNvPr id="7" name="Object 7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39750" y="1651000"/>
          <a:ext cx="3871913" cy="2087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994275" y="1651000"/>
          <a:ext cx="3344863" cy="2087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Object 12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994275" y="3992563"/>
          <a:ext cx="3344863" cy="208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Object 1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39750" y="3992563"/>
          <a:ext cx="3871913" cy="208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715963" algn="l" eaLnBrk="1" hangingPunct="1">
              <a:defRPr/>
            </a:pPr>
            <a:r>
              <a:rPr lang="uk-UA" sz="2000" smtClean="0"/>
              <a:t>Наступним етапом нашої  діяльності є прогнозування. Це означає окреслити перспективи подальшого розвитку класного колективу на певний проміжок часу, сформулювати модель дій.</a:t>
            </a:r>
            <a:br>
              <a:rPr lang="uk-UA" sz="2000" smtClean="0"/>
            </a:br>
            <a:endParaRPr lang="ru-RU" sz="200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uk-UA" smtClean="0"/>
              <a:t>Що хочемо бачити?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uk-UA" smtClean="0"/>
              <a:t>   Як буде здійснюватись робота, спрямована на досягнення певного передбачуваного результату;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uk-UA" smtClean="0"/>
              <a:t>   чим буде мотивуватися колективна діяльність у розв'язанні певної проблеми.</a:t>
            </a:r>
            <a:endParaRPr lang="ru-RU" smtClean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528</TotalTime>
  <Words>1357</Words>
  <Application>Microsoft Office PowerPoint</Application>
  <PresentationFormat>Экран (4:3)</PresentationFormat>
  <Paragraphs>433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Verdana</vt:lpstr>
      <vt:lpstr>Arial</vt:lpstr>
      <vt:lpstr>Wingdings</vt:lpstr>
      <vt:lpstr>Calibri</vt:lpstr>
      <vt:lpstr>Times New Roman</vt:lpstr>
      <vt:lpstr>Глобус</vt:lpstr>
      <vt:lpstr>Міністерство освіти і науки України Херсонська загальноосвітня школа І – ІІІ ступенів №1</vt:lpstr>
      <vt:lpstr>Слайд 2</vt:lpstr>
      <vt:lpstr>Слайд 3</vt:lpstr>
      <vt:lpstr>Слайд 4</vt:lpstr>
      <vt:lpstr>Слайд 5</vt:lpstr>
      <vt:lpstr>Діагностика </vt:lpstr>
      <vt:lpstr>Бажання дитини йти до школи – одна з найважливіших і найзначиміших передумов. Тут ми проводимо анкетування батьків. </vt:lpstr>
      <vt:lpstr>Зведена таблиця результатів обстеження учнів 1 – х класів за методикою психолого – педагогічного прогностичного скринінгу ХЗОШ №1</vt:lpstr>
      <vt:lpstr>Наступним етапом нашої  діяльності є прогнозування. Це означає окреслити перспективи подальшого розвитку класного колективу на певний проміжок часу, сформулювати модель дій. </vt:lpstr>
      <vt:lpstr>Наші подальші дії, щоб досягти позитивних результатів у виконанні Державного стандарту:</vt:lpstr>
      <vt:lpstr>Слайд 11</vt:lpstr>
      <vt:lpstr>Результати техніки читання за 2008/2009 н. р.</vt:lpstr>
      <vt:lpstr>НЕОБХІДНО ВРАХОВУВАТИ</vt:lpstr>
      <vt:lpstr>Слайд 14</vt:lpstr>
      <vt:lpstr>Планування навчально – виховного процесу – це спільна діяльність:</vt:lpstr>
      <vt:lpstr>Щоб досягти очікуваних результатів, ми вибрали наступні шляхи:</vt:lpstr>
      <vt:lpstr>Планування передбачає:</vt:lpstr>
      <vt:lpstr>Слайд 18</vt:lpstr>
    </vt:vector>
  </TitlesOfParts>
  <Company>RAM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ROM</dc:creator>
  <cp:lastModifiedBy>DNA7 X86</cp:lastModifiedBy>
  <cp:revision>9</cp:revision>
  <dcterms:created xsi:type="dcterms:W3CDTF">2009-04-19T13:58:22Z</dcterms:created>
  <dcterms:modified xsi:type="dcterms:W3CDTF">2012-03-31T13:53:57Z</dcterms:modified>
</cp:coreProperties>
</file>