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A1EC78C-6C84-4352-99FD-3EBD1B32EFE6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73B5390-6FE1-4246-AD1B-BB6728CD9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4.wav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DA306-925F-4FB6-8E75-32614603E518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0A613-77DB-42E4-9A0A-D80C2C3E3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8ED4C-3CB9-4D5B-A6F9-42072BEB1397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DD379-7533-4674-A163-BDCDB64BE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0AEEB-BB1E-4545-9891-FC0C68DC4C48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68653-CAE9-4186-B8F1-79EDC0566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7DD50-09A5-4307-B116-01B0EFC5BC78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4774C-9F2F-4B2E-8F7D-639DB8784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73D55-B5B3-46E7-A43C-7DC36C2F957B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A93F4-4E71-4A63-9825-C0F27456C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  <p:sndAc>
      <p:stSnd>
        <p:snd r:embed="rId2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10133-099C-4828-9DFF-09CE499ABD3D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267C9-CC72-4E14-838E-782929899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8B4EC-8559-45D0-82BC-626AC1FDEE4F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C94F0-FAA5-4308-A73C-D1DFA35DC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9AEE4-C507-4312-B03E-494E8DFF7D84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A60FF-5278-4BDE-BB54-D00153C93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21804-39AA-4C78-8A0E-228461C57D9D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9D543-D273-4F4C-A007-B3F6B6F35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C1512-6BDD-4A43-BCB1-BFF42EE1901E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3EDD3-E92E-45BD-B73E-714006AD53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EDF9C-9F50-4036-867D-3EA96F78B37C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41481-D84B-4948-AC4D-337F2A4A9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C31809-5323-4D08-BF89-D5A134A35A92}" type="datetimeFigureOut">
              <a:rPr lang="ru-RU"/>
              <a:pPr>
                <a:defRPr/>
              </a:pPr>
              <a:t>31.03.2012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FA584A-BECC-421D-AF85-5947E272D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37" r:id="rId4"/>
    <p:sldLayoutId id="2147483743" r:id="rId5"/>
    <p:sldLayoutId id="2147483738" r:id="rId6"/>
    <p:sldLayoutId id="2147483744" r:id="rId7"/>
    <p:sldLayoutId id="2147483745" r:id="rId8"/>
    <p:sldLayoutId id="2147483746" r:id="rId9"/>
    <p:sldLayoutId id="2147483739" r:id="rId10"/>
    <p:sldLayoutId id="2147483747" r:id="rId11"/>
  </p:sldLayoutIdLst>
  <p:transition>
    <p:dissolve/>
    <p:sndAc>
      <p:stSnd>
        <p:snd r:embed="rId13" name="chimes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4071943"/>
            <a:ext cx="7839100" cy="20038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6600" b="1" i="1" dirty="0" smtClean="0">
                <a:solidFill>
                  <a:schemeClr val="accent6">
                    <a:lumMod val="50000"/>
                  </a:schemeClr>
                </a:solidFill>
              </a:rPr>
              <a:t>Моя Україна</a:t>
            </a:r>
            <a:endParaRPr lang="uk-UA" sz="6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donec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5786" y="1000108"/>
            <a:ext cx="7143800" cy="285752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</a:rPr>
              <a:t>Найбільші міста України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Ukraine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2857488" y="1571612"/>
            <a:ext cx="6000792" cy="4071966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75" y="1428750"/>
            <a:ext cx="3133725" cy="11144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z="2000" b="1" i="1" smtClean="0">
                <a:solidFill>
                  <a:srgbClr val="0070C0"/>
                </a:solidFill>
              </a:rPr>
              <a:t>	Прочитай назви найбільших міст України</a:t>
            </a:r>
          </a:p>
          <a:p>
            <a:pPr eaLnBrk="1" hangingPunct="1">
              <a:buFont typeface="Wingdings 2" pitchFamily="18" charset="2"/>
              <a:buNone/>
            </a:pPr>
            <a:endParaRPr lang="ru-RU" sz="2000" b="1" i="1" smtClean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28875" y="4214813"/>
            <a:ext cx="873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Georgia" pitchFamily="18" charset="0"/>
              </a:rPr>
              <a:t>К . . В</a:t>
            </a:r>
            <a:endParaRPr lang="ru-RU" b="1">
              <a:latin typeface="Georgia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7188" y="2857500"/>
            <a:ext cx="1530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Georgia" pitchFamily="18" charset="0"/>
              </a:rPr>
              <a:t>Д . Н . ЦЬК</a:t>
            </a:r>
            <a:endParaRPr lang="ru-RU" b="1">
              <a:latin typeface="Georgia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43063" y="3286125"/>
            <a:ext cx="1687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Georgia" pitchFamily="18" charset="0"/>
              </a:rPr>
              <a:t>М . К . Л . . В</a:t>
            </a:r>
            <a:endParaRPr lang="ru-RU" b="1">
              <a:latin typeface="Georgia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7188" y="3786188"/>
            <a:ext cx="10906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Georgia" pitchFamily="18" charset="0"/>
              </a:rPr>
              <a:t>ЛЬВ . В</a:t>
            </a:r>
            <a:endParaRPr lang="ru-RU" b="1">
              <a:latin typeface="Georgia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7188" y="2428875"/>
            <a:ext cx="2947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Georgia" pitchFamily="18" charset="0"/>
              </a:rPr>
              <a:t>ДН . ПР . П . ТР . ВСЬК</a:t>
            </a:r>
            <a:endParaRPr lang="ru-RU" b="1">
              <a:latin typeface="Georgia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8625" y="4643438"/>
            <a:ext cx="1279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Georgia" pitchFamily="18" charset="0"/>
              </a:rPr>
              <a:t>Х . РК . В</a:t>
            </a:r>
            <a:endParaRPr lang="ru-RU" b="1">
              <a:latin typeface="Georgia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57313" y="5286375"/>
            <a:ext cx="1949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Georgia" pitchFamily="18" charset="0"/>
              </a:rPr>
              <a:t>З . П . Р . ЖЖ .</a:t>
            </a:r>
            <a:endParaRPr lang="ru-RU" b="1">
              <a:latin typeface="Georgia" pitchFamily="18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7030A0"/>
                </a:solidFill>
              </a:rPr>
              <a:t>Рослинний та тваринний світ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3286116" y="1357298"/>
            <a:ext cx="2714644" cy="1857388"/>
          </a:xfrm>
          <a:prstGeom prst="leftRightArrow">
            <a:avLst>
              <a:gd name="adj1" fmla="val 54688"/>
              <a:gd name="adj2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/>
              <a:t>Вони потребують охорони!</a:t>
            </a:r>
            <a:endParaRPr lang="ru-RU" b="1" dirty="0"/>
          </a:p>
        </p:txBody>
      </p:sp>
      <p:pic>
        <p:nvPicPr>
          <p:cNvPr id="6" name="Рисунок 5" descr="img01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1428736"/>
            <a:ext cx="1509619" cy="1500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01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429520" y="1428736"/>
            <a:ext cx="1428760" cy="1428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Копия (2) img01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286644" y="4786322"/>
            <a:ext cx="1428760" cy="1571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Копия (5) img017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14348" y="4786322"/>
            <a:ext cx="1428760" cy="1571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Копия (4) img017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928926" y="3929066"/>
            <a:ext cx="1428760" cy="14899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Копия (8) img018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857752" y="3929066"/>
            <a:ext cx="1428760" cy="1500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Копия (8) img017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714480" y="2571744"/>
            <a:ext cx="1410252" cy="1571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Копия img018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6143636" y="2571744"/>
            <a:ext cx="1428760" cy="1571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3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4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5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1300"/>
                            </p:stCondLst>
                            <p:childTnLst>
                              <p:par>
                                <p:cTn id="6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3300"/>
                            </p:stCondLst>
                            <p:childTnLst>
                              <p:par>
                                <p:cTn id="7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300"/>
                            </p:stCondLst>
                            <p:childTnLst>
                              <p:par>
                                <p:cTn id="8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7300"/>
                            </p:stCondLst>
                            <p:childTnLst>
                              <p:par>
                                <p:cTn id="9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83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75" y="1000125"/>
            <a:ext cx="6388100" cy="1816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Красивий, щедрий рідний край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І мова наша солов'їна.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Люби, шануй, оберігай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Усе, що зветься Україна!</a:t>
            </a:r>
            <a:endParaRPr lang="ru-RU" sz="2800" b="1" i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00125" y="3286125"/>
            <a:ext cx="115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 i="1">
                <a:solidFill>
                  <a:srgbClr val="0070C0"/>
                </a:solidFill>
                <a:latin typeface="Georgia" pitchFamily="18" charset="0"/>
              </a:rPr>
              <a:t>Адже …</a:t>
            </a:r>
            <a:endParaRPr lang="ru-RU" b="1" i="1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25" y="3714750"/>
            <a:ext cx="4643438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FF0000"/>
                </a:solidFill>
                <a:latin typeface="+mn-lt"/>
              </a:rPr>
              <a:t>У</a:t>
            </a: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– уславлена,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FF0000"/>
                </a:solidFill>
                <a:latin typeface="+mn-lt"/>
              </a:rPr>
              <a:t>К</a:t>
            </a: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– красива,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FF0000"/>
                </a:solidFill>
                <a:latin typeface="+mn-lt"/>
              </a:rPr>
              <a:t>Р</a:t>
            </a: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– радісна,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FF0000"/>
                </a:solidFill>
                <a:latin typeface="+mn-lt"/>
              </a:rPr>
              <a:t>А</a:t>
            </a: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– активна,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FF0000"/>
                </a:solidFill>
                <a:latin typeface="+mn-lt"/>
              </a:rPr>
              <a:t>Ї </a:t>
            </a: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-  ідеальна,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FF0000"/>
                </a:solidFill>
                <a:latin typeface="+mn-lt"/>
              </a:rPr>
              <a:t>Н</a:t>
            </a: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– незалежна,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FF0000"/>
                </a:solidFill>
                <a:latin typeface="+mn-lt"/>
              </a:rPr>
              <a:t>А</a:t>
            </a: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– амбіційна, …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57813" y="5643563"/>
            <a:ext cx="2901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000" b="1" i="1">
                <a:solidFill>
                  <a:srgbClr val="C00000"/>
                </a:solidFill>
                <a:latin typeface="Georgia" pitchFamily="18" charset="0"/>
              </a:rPr>
              <a:t>А яка ще?</a:t>
            </a:r>
            <a:endParaRPr lang="ru-RU" sz="4000" b="1" i="1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0" name="Рисунок 9" descr="Q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72132" y="1571612"/>
            <a:ext cx="3357586" cy="3714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300"/>
                            </p:stCondLst>
                            <p:childTnLst>
                              <p:par>
                                <p:cTn id="4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chemeClr val="accent4">
                    <a:lumMod val="50000"/>
                  </a:schemeClr>
                </a:solidFill>
              </a:rPr>
              <a:t>Україна – незалежна держава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Карта України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714612" y="1357298"/>
            <a:ext cx="6429388" cy="5500702"/>
          </a:xfrm>
          <a:effectLst>
            <a:softEdge rad="63500"/>
          </a:effectLst>
        </p:spPr>
      </p:pic>
      <p:sp>
        <p:nvSpPr>
          <p:cNvPr id="4" name="Загнутый угол 3"/>
          <p:cNvSpPr/>
          <p:nvPr/>
        </p:nvSpPr>
        <p:spPr>
          <a:xfrm>
            <a:off x="285720" y="1571612"/>
            <a:ext cx="2786082" cy="4286280"/>
          </a:xfrm>
          <a:prstGeom prst="foldedCorner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2060"/>
                </a:solidFill>
              </a:rPr>
              <a:t>Україна – держава у Східній Європі, територія якої простягається із заходу на схід на 1316 км. На її території проживає 48 млн. людей…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i="1" dirty="0">
                <a:solidFill>
                  <a:srgbClr val="002060"/>
                </a:solidFill>
              </a:rPr>
              <a:t>                                                             	З енциклопедії</a:t>
            </a:r>
            <a:endParaRPr lang="ru-RU" sz="16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i="1" dirty="0" smtClean="0">
                <a:solidFill>
                  <a:srgbClr val="C00000"/>
                </a:solidFill>
              </a:rPr>
              <a:t>Київ – столиця України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mtClean="0"/>
              <a:t>    Одне з найзеленіших міст нашої країни. Особливо гарний Київ у травні, коли каштани розпускають свої  “свічки”.</a:t>
            </a:r>
            <a:endParaRPr lang="ru-RU" smtClean="0"/>
          </a:p>
        </p:txBody>
      </p:sp>
      <p:pic>
        <p:nvPicPr>
          <p:cNvPr id="5" name="Содержимое 4" descr="img020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857224" y="4286256"/>
            <a:ext cx="4092948" cy="2334910"/>
          </a:xfrm>
          <a:effectLst>
            <a:softEdge rad="112500"/>
          </a:effectLst>
        </p:spPr>
      </p:pic>
      <p:pic>
        <p:nvPicPr>
          <p:cNvPr id="6" name="Рисунок 5" descr="img01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4876" y="1785926"/>
            <a:ext cx="4071966" cy="2401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J0282874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86438" y="4572000"/>
            <a:ext cx="28575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i="1" dirty="0" smtClean="0">
                <a:solidFill>
                  <a:schemeClr val="accent5">
                    <a:lumMod val="50000"/>
                  </a:schemeClr>
                </a:solidFill>
              </a:rPr>
              <a:t>Сторінки історії</a:t>
            </a:r>
            <a:endParaRPr lang="ru-RU" sz="4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57313"/>
            <a:ext cx="4786313" cy="15716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z="1600" b="1" smtClean="0"/>
              <a:t>        Ярослав Мудрий – один з київських князів. Дуже любив і цінував книги, створив першу в Київській Русі бібліотеку. У багатьох містах відкривав школи, де навчали грамоті, іноземним мовам, ремеслам.</a:t>
            </a:r>
            <a:endParaRPr lang="ru-RU" sz="1600" b="1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29250" y="4643438"/>
            <a:ext cx="3562350" cy="1681162"/>
          </a:xfrm>
        </p:spPr>
        <p:txBody>
          <a:bodyPr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/>
              <a:t>        </a:t>
            </a:r>
            <a:r>
              <a:rPr lang="uk-UA" sz="2900" b="1" dirty="0" smtClean="0"/>
              <a:t>Володимир Мономах, прозваний у народі </a:t>
            </a:r>
            <a:r>
              <a:rPr lang="uk-UA" sz="2900" b="1" dirty="0" err="1" smtClean="0"/>
              <a:t>“красне</a:t>
            </a:r>
            <a:r>
              <a:rPr lang="uk-UA" sz="2900" b="1" dirty="0" smtClean="0"/>
              <a:t> сонце ”. Він залишив для своїх дітей Повчання, в якому вчив, як треба жити, працювати, поводитися серед людей.</a:t>
            </a:r>
            <a:endParaRPr lang="ru-RU" sz="2900" b="1" dirty="0"/>
          </a:p>
        </p:txBody>
      </p:sp>
      <p:pic>
        <p:nvPicPr>
          <p:cNvPr id="5" name="Рисунок 4" descr="img00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2786058"/>
            <a:ext cx="4500594" cy="386871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Володимир Мономах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BFBF9"/>
              </a:clrFrom>
              <a:clrTo>
                <a:srgbClr val="FBFB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8" y="1142984"/>
            <a:ext cx="3000396" cy="3410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</a:rPr>
              <a:t>Державні символи України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214313" y="1571625"/>
            <a:ext cx="4143375" cy="257175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Державними символами України 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Державний ПРАПОР України;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Державний ГЕРБ України;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Державний ГІМН України.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	Стаття 20 Конституції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                                           України</a:t>
            </a:r>
            <a:endParaRPr lang="ru-RU" dirty="0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714876" y="3786190"/>
            <a:ext cx="4143404" cy="2714644"/>
          </a:xfrm>
          <a:prstGeom prst="round2DiagRect">
            <a:avLst/>
          </a:prstGeom>
          <a:scene3d>
            <a:camera prst="perspectiveRelaxedModerately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/>
              <a:t>ДЕРЖАВНИЙ ГІМН УКРАЇНИ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dirty="0"/>
              <a:t>                                              Муз. Михайла Вербицького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dirty="0"/>
              <a:t>                                      Сл. Павла Чубинського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/>
              <a:t>Ще не вмерла України і слава, і воля,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/>
              <a:t>Ще нам, браття молодії, усміхнеться доля.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/>
              <a:t>Згинуть наші воріженьки, як роса на сонці.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/>
              <a:t>Запануєм і ми, браття, у своїй сторонці.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i="1" dirty="0"/>
              <a:t>Приспів: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/>
              <a:t>Душу й тіло ми положим за нашу свободу,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/>
              <a:t>І покажем, що ми, браття, козацького роду.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</p:txBody>
      </p:sp>
      <p:pic>
        <p:nvPicPr>
          <p:cNvPr id="13" name="Рисунок 12" descr="img010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5997" y="1643050"/>
            <a:ext cx="1227177" cy="1857388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grpSp>
        <p:nvGrpSpPr>
          <p:cNvPr id="3" name="Группа 15"/>
          <p:cNvGrpSpPr>
            <a:grpSpLocks/>
          </p:cNvGrpSpPr>
          <p:nvPr/>
        </p:nvGrpSpPr>
        <p:grpSpPr bwMode="auto">
          <a:xfrm>
            <a:off x="4643438" y="1785938"/>
            <a:ext cx="2286000" cy="1643062"/>
            <a:chOff x="4929190" y="1785926"/>
            <a:chExt cx="914400" cy="1057276"/>
          </a:xfrm>
        </p:grpSpPr>
        <p:sp>
          <p:nvSpPr>
            <p:cNvPr id="14" name="Волна 13"/>
            <p:cNvSpPr/>
            <p:nvPr/>
          </p:nvSpPr>
          <p:spPr>
            <a:xfrm>
              <a:off x="4929190" y="1785926"/>
              <a:ext cx="914400" cy="628648"/>
            </a:xfrm>
            <a:prstGeom prst="wave">
              <a:avLst/>
            </a:prstGeom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Волна 14"/>
            <p:cNvSpPr/>
            <p:nvPr/>
          </p:nvSpPr>
          <p:spPr>
            <a:xfrm>
              <a:off x="4929190" y="2214554"/>
              <a:ext cx="914400" cy="628648"/>
            </a:xfrm>
            <a:prstGeom prst="wave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7" name="Рисунок 16" descr="img08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85786" y="4572008"/>
            <a:ext cx="2571768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chemeClr val="accent5">
                    <a:lumMod val="50000"/>
                  </a:schemeClr>
                </a:solidFill>
              </a:rPr>
              <a:t>Народні символи українців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857375"/>
            <a:ext cx="4191000" cy="1042988"/>
          </a:xfrm>
        </p:spPr>
        <p:txBody>
          <a:bodyPr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1600" dirty="0" smtClean="0"/>
              <a:t>        		</a:t>
            </a:r>
            <a:r>
              <a:rPr lang="uk-UA" sz="2500" b="1" i="1" dirty="0" smtClean="0"/>
              <a:t>Калина – символ рідної землі, батьківської хати. Її дбайливо охороняли та доглядали. Дівчата цвітом калини прикрашали коси. Достиглі кетяги розвішували попід стріхами.</a:t>
            </a:r>
            <a:endParaRPr lang="ru-RU" sz="2500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4286250"/>
            <a:ext cx="4414838" cy="1466850"/>
          </a:xfrm>
        </p:spPr>
        <p:txBody>
          <a:bodyPr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    		</a:t>
            </a:r>
            <a:r>
              <a:rPr lang="uk-UA" sz="2500" b="1" i="1" dirty="0" smtClean="0"/>
              <a:t>Верба росте там, де багато вологи. Відомо понад 300 видів цього дерева. Росте до 15 метрів і вище протягом 50 – 60 років. Гілки використовують для плетіння різних виробів. Здавна з білої верби виробляють музичні інструменти: бандури, кобзи, сопілочки.</a:t>
            </a:r>
            <a:endParaRPr lang="ru-RU" sz="2500" b="1" i="1" dirty="0"/>
          </a:p>
        </p:txBody>
      </p:sp>
      <p:pic>
        <p:nvPicPr>
          <p:cNvPr id="5" name="Рисунок 4" descr="img01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2857496"/>
            <a:ext cx="3857652" cy="385762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img01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4876" y="1571612"/>
            <a:ext cx="4143404" cy="262604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0" y="5500688"/>
            <a:ext cx="3929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i="1">
                <a:solidFill>
                  <a:srgbClr val="FF0000"/>
                </a:solidFill>
                <a:latin typeface="Georgia" pitchFamily="18" charset="0"/>
              </a:rPr>
              <a:t>Недарма в народі кажуть: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29125" y="5786438"/>
            <a:ext cx="45735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70C0"/>
                </a:solidFill>
                <a:latin typeface="Bookman Old Style" pitchFamily="18" charset="0"/>
              </a:rPr>
              <a:t>Без верби та калини нема України</a:t>
            </a:r>
            <a:endParaRPr lang="ru-RU" sz="2800" b="1" i="1">
              <a:solidFill>
                <a:srgbClr val="0070C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00B050"/>
                </a:solidFill>
              </a:rPr>
              <a:t>Літературна сторінка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428750"/>
            <a:ext cx="3981450" cy="5143500"/>
          </a:xfrm>
        </p:spPr>
        <p:txBody>
          <a:bodyPr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900" b="1" i="1" dirty="0" smtClean="0">
                <a:solidFill>
                  <a:srgbClr val="C00000"/>
                </a:solidFill>
                <a:latin typeface="Bookman Old Style" pitchFamily="18" charset="0"/>
              </a:rPr>
              <a:t>Склади вірш!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/>
              <a:t>Ось небо блакитне i сонце в зенiтi!</a:t>
            </a: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/>
              <a:t>Моя Україна - найкраща у ... !</a:t>
            </a: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/>
              <a:t>Моя Україна - це ліс і озерця,</a:t>
            </a: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/>
              <a:t>Безмежні степи i чарiвнi ... .</a:t>
            </a: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/>
              <a:t>Красиві пейзажі i гори високі,</a:t>
            </a: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/>
              <a:t>Маленькі струмочки i ріки ... .</a:t>
            </a: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/>
              <a:t>Міста старовинні i замки прекрасні.</a:t>
            </a: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/>
              <a:t>Великі будови і наші, … .</a:t>
            </a: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/>
              <a:t>Сади чарiвнi, мальовничиї села.</a:t>
            </a: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/>
              <a:t>Моя Україна - це пісня ... .</a:t>
            </a: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/>
              <a:t>Це щира, багата, як світ, її мова,</a:t>
            </a: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/>
              <a:t>Крилата, така мелодійна, ... .</a:t>
            </a: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/>
              <a:t>Її обереги - верба i калина.</a:t>
            </a: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/>
              <a:t>Найкраща у свiтi - моя ... . </a:t>
            </a: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/>
              <a:t>Бо нам найрiднiша Вітчизна i мати.</a:t>
            </a: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/>
              <a:t>То як же нам, дітям, її не …!</a:t>
            </a: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/>
              <a:t>Моя Україна -   козацька слава!</a:t>
            </a: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/>
              <a:t>Така волелюбна i мирна … .</a:t>
            </a: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/>
              <a:t>Вона дорога нам, i рідна, i мила.</a:t>
            </a: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/>
              <a:t>Бо світ перед нами великий ... .</a:t>
            </a: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/>
              <a:t>Вітчизно свята, дорога Україно,</a:t>
            </a: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/>
              <a:t>Для кожного з нас ти у свiтi ... .</a:t>
            </a: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/>
          </a:p>
        </p:txBody>
      </p:sp>
      <p:pic>
        <p:nvPicPr>
          <p:cNvPr id="18" name="Содержимое 17" descr="osen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6286512" y="1600200"/>
            <a:ext cx="2571768" cy="2043114"/>
          </a:xfrm>
          <a:effectLst>
            <a:softEdge rad="63500"/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 rot="824674">
            <a:off x="3821113" y="2859088"/>
            <a:ext cx="6524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Georgia" pitchFamily="18" charset="0"/>
              </a:rPr>
              <a:t>світі</a:t>
            </a:r>
            <a:endParaRPr lang="ru-RU">
              <a:latin typeface="Georgia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rot="-1662097">
            <a:off x="7437438" y="4511675"/>
            <a:ext cx="1366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Georgia" pitchFamily="18" charset="0"/>
              </a:rPr>
              <a:t>джерельця</a:t>
            </a:r>
            <a:endParaRPr lang="ru-RU">
              <a:latin typeface="Georgia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-740882">
            <a:off x="5100638" y="4889500"/>
            <a:ext cx="1004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Georgia" pitchFamily="18" charset="0"/>
              </a:rPr>
              <a:t>глибокі</a:t>
            </a:r>
            <a:endParaRPr lang="ru-RU">
              <a:latin typeface="Georgia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rot="1018767">
            <a:off x="4962525" y="2419350"/>
            <a:ext cx="963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Georgia" pitchFamily="18" charset="0"/>
              </a:rPr>
              <a:t>сучасні</a:t>
            </a:r>
            <a:endParaRPr lang="ru-RU">
              <a:latin typeface="Georgia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57625" y="1643063"/>
            <a:ext cx="885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Georgia" pitchFamily="18" charset="0"/>
              </a:rPr>
              <a:t>весела</a:t>
            </a:r>
            <a:endParaRPr lang="ru-RU">
              <a:latin typeface="Georgia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rot="-635868">
            <a:off x="6526213" y="3724275"/>
            <a:ext cx="9223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Georgia" pitchFamily="18" charset="0"/>
              </a:rPr>
              <a:t>чудова</a:t>
            </a:r>
            <a:endParaRPr lang="ru-RU">
              <a:latin typeface="Georgia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00750" y="5715000"/>
            <a:ext cx="1038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Georgia" pitchFamily="18" charset="0"/>
              </a:rPr>
              <a:t>Україна</a:t>
            </a:r>
            <a:endParaRPr lang="ru-RU">
              <a:latin typeface="Georgia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786188" y="4429125"/>
            <a:ext cx="920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Georgia" pitchFamily="18" charset="0"/>
              </a:rPr>
              <a:t>кохати</a:t>
            </a:r>
            <a:endParaRPr lang="ru-RU">
              <a:latin typeface="Georgia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 rot="-1044288">
            <a:off x="3956050" y="6002338"/>
            <a:ext cx="1093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Georgia" pitchFamily="18" charset="0"/>
              </a:rPr>
              <a:t>держава</a:t>
            </a:r>
            <a:endParaRPr lang="ru-RU">
              <a:latin typeface="Georgia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 rot="902711">
            <a:off x="7529513" y="5603875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Georgia" pitchFamily="18" charset="0"/>
              </a:rPr>
              <a:t>відкрила</a:t>
            </a:r>
            <a:endParaRPr lang="ru-RU">
              <a:latin typeface="Georgia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000625" y="3643313"/>
            <a:ext cx="825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Georgia" pitchFamily="18" charset="0"/>
              </a:rPr>
              <a:t>єдина</a:t>
            </a:r>
            <a:endParaRPr lang="ru-RU">
              <a:latin typeface="Georgia" pitchFamily="18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3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4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5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6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7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8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20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0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23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24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2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26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27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28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29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30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3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33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34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34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36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1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37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38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0070C0"/>
                </a:solidFill>
              </a:rPr>
              <a:t>Ріки та озера України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donec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357188" y="1500188"/>
            <a:ext cx="5357812" cy="314325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88" y="4786313"/>
            <a:ext cx="4343400" cy="1328737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	</a:t>
            </a:r>
            <a:r>
              <a:rPr lang="uk-UA" b="1" i="1" dirty="0" smtClean="0">
                <a:solidFill>
                  <a:srgbClr val="002060"/>
                </a:solidFill>
              </a:rPr>
              <a:t>Найбільші ріки та озера нашої країни: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500688" y="5000625"/>
            <a:ext cx="1597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 i="1">
                <a:latin typeface="Georgia" pitchFamily="18" charset="0"/>
              </a:rPr>
              <a:t>ДНПР      ІО</a:t>
            </a:r>
            <a:endParaRPr lang="ru-RU" b="1" i="1">
              <a:latin typeface="Georgia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00625" y="5572125"/>
            <a:ext cx="368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 i="1">
                <a:latin typeface="Georgia" pitchFamily="18" charset="0"/>
              </a:rPr>
              <a:t>СВРСЬКЙ  ДНЦЬ       ІЕИ  ОЕ</a:t>
            </a:r>
            <a:endParaRPr lang="ru-RU" b="1" i="1">
              <a:latin typeface="Georgia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72188" y="4357688"/>
            <a:ext cx="1550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 i="1">
                <a:latin typeface="Georgia" pitchFamily="18" charset="0"/>
              </a:rPr>
              <a:t>ДНЙ       УА</a:t>
            </a:r>
            <a:endParaRPr lang="ru-RU" b="1" i="1">
              <a:latin typeface="Georgia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643688" y="371475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 i="1">
                <a:latin typeface="Georgia" pitchFamily="18" charset="0"/>
              </a:rPr>
              <a:t>СНВР       ИЕИ</a:t>
            </a:r>
            <a:endParaRPr lang="ru-RU" b="1" i="1">
              <a:latin typeface="Georgia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143750" y="3071813"/>
            <a:ext cx="1749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 i="1">
                <a:latin typeface="Georgia" pitchFamily="18" charset="0"/>
              </a:rPr>
              <a:t>ДНСТР       ІЕ</a:t>
            </a:r>
            <a:endParaRPr lang="ru-RU" b="1" i="1">
              <a:latin typeface="Georgia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72375" y="2428875"/>
            <a:ext cx="1503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 i="1">
                <a:latin typeface="Georgia" pitchFamily="18" charset="0"/>
              </a:rPr>
              <a:t>ЛПГ       ЯУ</a:t>
            </a:r>
            <a:endParaRPr lang="ru-RU" b="1" i="1">
              <a:latin typeface="Georgia" pitchFamily="18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2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3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4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4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5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</a:rPr>
              <a:t>Природні багатства України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img015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571875" y="2428875"/>
            <a:ext cx="5214938" cy="385762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43250" y="1600200"/>
            <a:ext cx="5848350" cy="685800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	</a:t>
            </a:r>
            <a:r>
              <a:rPr lang="uk-UA" b="1" i="1" dirty="0" smtClean="0">
                <a:solidFill>
                  <a:srgbClr val="0070C0"/>
                </a:solidFill>
              </a:rPr>
              <a:t>Які корисні копалини видобувають на Україні?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img01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596" y="1500174"/>
            <a:ext cx="795528" cy="972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 descr="Копия (2) img01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00232" y="3214686"/>
            <a:ext cx="835152" cy="90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 descr="Копия img016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28596" y="2714620"/>
            <a:ext cx="798576" cy="957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 descr="Копия (6) img016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214546" y="4643446"/>
            <a:ext cx="780288" cy="90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 descr="Копия (5) img016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00034" y="3929066"/>
            <a:ext cx="816864" cy="938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 descr="Копия (4) img016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571472" y="5214950"/>
            <a:ext cx="813816" cy="923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Рисунок 11" descr="Копия (3) img016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071670" y="1857364"/>
            <a:ext cx="762000" cy="957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285</TotalTime>
  <Words>550</Words>
  <Application>Microsoft Office PowerPoint</Application>
  <PresentationFormat>Экран (4:3)</PresentationFormat>
  <Paragraphs>100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Georgia</vt:lpstr>
      <vt:lpstr>Wingdings 2</vt:lpstr>
      <vt:lpstr>Calibri</vt:lpstr>
      <vt:lpstr>Bookman Old Style</vt:lpstr>
      <vt:lpstr>Трек</vt:lpstr>
      <vt:lpstr>Моя Україна</vt:lpstr>
      <vt:lpstr>Україна – незалежна держава</vt:lpstr>
      <vt:lpstr>Київ – столиця України</vt:lpstr>
      <vt:lpstr>Сторінки історії</vt:lpstr>
      <vt:lpstr>Державні символи України</vt:lpstr>
      <vt:lpstr>Народні символи українців</vt:lpstr>
      <vt:lpstr>Літературна сторінка</vt:lpstr>
      <vt:lpstr>Ріки та озера України</vt:lpstr>
      <vt:lpstr>Природні багатства України</vt:lpstr>
      <vt:lpstr>Найбільші міста України</vt:lpstr>
      <vt:lpstr>Рослинний та тваринний світ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Україна</dc:title>
  <dc:creator>К</dc:creator>
  <cp:lastModifiedBy>DNA7 X86</cp:lastModifiedBy>
  <cp:revision>33</cp:revision>
  <dcterms:created xsi:type="dcterms:W3CDTF">2008-04-23T17:09:42Z</dcterms:created>
  <dcterms:modified xsi:type="dcterms:W3CDTF">2012-03-31T13:59:27Z</dcterms:modified>
</cp:coreProperties>
</file>