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338" r:id="rId5"/>
    <p:sldId id="258" r:id="rId6"/>
    <p:sldId id="259" r:id="rId7"/>
    <p:sldId id="293" r:id="rId8"/>
    <p:sldId id="262" r:id="rId9"/>
    <p:sldId id="316" r:id="rId10"/>
    <p:sldId id="317" r:id="rId11"/>
    <p:sldId id="318" r:id="rId12"/>
    <p:sldId id="321" r:id="rId13"/>
    <p:sldId id="264" r:id="rId14"/>
    <p:sldId id="324" r:id="rId15"/>
    <p:sldId id="325" r:id="rId16"/>
    <p:sldId id="326" r:id="rId17"/>
    <p:sldId id="330" r:id="rId18"/>
    <p:sldId id="332" r:id="rId19"/>
    <p:sldId id="331" r:id="rId20"/>
    <p:sldId id="334" r:id="rId21"/>
    <p:sldId id="335" r:id="rId22"/>
    <p:sldId id="336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3" r:id="rId31"/>
    <p:sldId id="284" r:id="rId32"/>
    <p:sldId id="285" r:id="rId33"/>
    <p:sldId id="286" r:id="rId34"/>
    <p:sldId id="287" r:id="rId35"/>
    <p:sldId id="288" r:id="rId36"/>
    <p:sldId id="290" r:id="rId37"/>
    <p:sldId id="292" r:id="rId38"/>
    <p:sldId id="266" r:id="rId39"/>
    <p:sldId id="270" r:id="rId40"/>
    <p:sldId id="328" r:id="rId41"/>
    <p:sldId id="343" r:id="rId42"/>
    <p:sldId id="344" r:id="rId43"/>
    <p:sldId id="345" r:id="rId44"/>
    <p:sldId id="272" r:id="rId45"/>
    <p:sldId id="267" r:id="rId46"/>
    <p:sldId id="269" r:id="rId47"/>
    <p:sldId id="268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274" r:id="rId56"/>
    <p:sldId id="303" r:id="rId57"/>
    <p:sldId id="304" r:id="rId58"/>
    <p:sldId id="347" r:id="rId59"/>
    <p:sldId id="339" r:id="rId60"/>
    <p:sldId id="305" r:id="rId61"/>
    <p:sldId id="306" r:id="rId62"/>
    <p:sldId id="319" r:id="rId63"/>
    <p:sldId id="307" r:id="rId64"/>
    <p:sldId id="308" r:id="rId65"/>
    <p:sldId id="309" r:id="rId66"/>
    <p:sldId id="342" r:id="rId67"/>
    <p:sldId id="311" r:id="rId68"/>
    <p:sldId id="273" r:id="rId69"/>
    <p:sldId id="348" r:id="rId7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D28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18" autoAdjust="0"/>
    <p:restoredTop sz="94598" autoAdjust="0"/>
  </p:normalViewPr>
  <p:slideViewPr>
    <p:cSldViewPr>
      <p:cViewPr varScale="1">
        <p:scale>
          <a:sx n="73" d="100"/>
          <a:sy n="73" d="100"/>
        </p:scale>
        <p:origin x="-8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Учні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2008-2009</c:v>
                </c:pt>
                <c:pt idx="1">
                  <c:v>2009-2010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0.52</c:v>
                </c:pt>
                <c:pt idx="1">
                  <c:v>0.58000000000000007</c:v>
                </c:pt>
              </c:numCache>
            </c:numRef>
          </c:val>
        </c:ser>
        <c:gapWidth val="185"/>
        <c:overlap val="100"/>
        <c:axId val="138917376"/>
        <c:axId val="124351232"/>
      </c:barChart>
      <c:catAx>
        <c:axId val="138917376"/>
        <c:scaling>
          <c:orientation val="minMax"/>
        </c:scaling>
        <c:axPos val="b"/>
        <c:numFmt formatCode="General" sourceLinked="1"/>
        <c:tickLblPos val="nextTo"/>
        <c:crossAx val="124351232"/>
        <c:crosses val="autoZero"/>
        <c:auto val="1"/>
        <c:lblAlgn val="ctr"/>
        <c:lblOffset val="100"/>
      </c:catAx>
      <c:valAx>
        <c:axId val="124351232"/>
        <c:scaling>
          <c:orientation val="minMax"/>
          <c:min val="0"/>
        </c:scaling>
        <c:axPos val="l"/>
        <c:majorGridlines/>
        <c:numFmt formatCode="0%" sourceLinked="0"/>
        <c:tickLblPos val="nextTo"/>
        <c:crossAx val="138917376"/>
        <c:crosses val="autoZero"/>
        <c:crossBetween val="between"/>
      </c:valAx>
      <c:spPr>
        <a:solidFill>
          <a:schemeClr val="tx2">
            <a:lumMod val="20000"/>
            <a:lumOff val="80000"/>
            <a:alpha val="84000"/>
          </a:schemeClr>
        </a:solidFill>
        <a:ln cap="sq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89852243879351168"/>
          <c:y val="0.49671916010498696"/>
          <c:w val="0.98669752346530459"/>
          <c:h val="0.57291713535808042"/>
        </c:manualLayout>
      </c:layout>
    </c:legend>
    <c:plotVisOnly val="1"/>
    <c:dispBlanksAs val="gap"/>
  </c:chart>
  <c:spPr>
    <a:scene3d>
      <a:camera prst="orthographicFront"/>
      <a:lightRig rig="threePt" dir="t"/>
    </a:scene3d>
    <a:sp3d prstMaterial="softEdge"/>
  </c:spPr>
  <c:txPr>
    <a:bodyPr/>
    <a:lstStyle/>
    <a:p>
      <a:pPr>
        <a:defRPr sz="1799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floor>
      <c:spPr>
        <a:solidFill>
          <a:srgbClr val="FFFF00">
            <a:alpha val="55000"/>
          </a:srgbClr>
        </a:solidFill>
      </c:spPr>
    </c:floor>
    <c:sideWall>
      <c:spPr>
        <a:solidFill>
          <a:srgbClr val="FFFF00">
            <a:alpha val="55000"/>
          </a:srgbClr>
        </a:solidFill>
      </c:spPr>
    </c:sideWall>
    <c:backWall>
      <c:spPr>
        <a:solidFill>
          <a:srgbClr val="FFFF00">
            <a:alpha val="55000"/>
          </a:srgbClr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3 клас</c:v>
                </c:pt>
              </c:strCache>
            </c:strRef>
          </c:tx>
          <c:dLbls>
            <c:spPr>
              <a:solidFill>
                <a:schemeClr val="accent4">
                  <a:lumMod val="60000"/>
                  <a:lumOff val="40000"/>
                </a:schemeClr>
              </a:solidFill>
            </c:spPr>
            <c:showVal val="1"/>
          </c:dLbls>
          <c:cat>
            <c:strRef>
              <c:f>Лист1!$A$2:$A$4</c:f>
              <c:strCache>
                <c:ptCount val="3"/>
                <c:pt idx="0">
                  <c:v>Високий </c:v>
                </c:pt>
                <c:pt idx="1">
                  <c:v>Достатній</c:v>
                </c:pt>
                <c:pt idx="2">
                  <c:v>Середній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15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 клас</c:v>
                </c:pt>
              </c:strCache>
            </c:strRef>
          </c:tx>
          <c:dLbls>
            <c:spPr>
              <a:solidFill>
                <a:schemeClr val="accent5">
                  <a:lumMod val="60000"/>
                  <a:lumOff val="40000"/>
                </a:schemeClr>
              </a:solidFill>
            </c:spPr>
            <c:showVal val="1"/>
          </c:dLbls>
          <c:cat>
            <c:strRef>
              <c:f>Лист1!$A$2:$A$4</c:f>
              <c:strCache>
                <c:ptCount val="3"/>
                <c:pt idx="0">
                  <c:v>Високий </c:v>
                </c:pt>
                <c:pt idx="1">
                  <c:v>Достатній</c:v>
                </c:pt>
                <c:pt idx="2">
                  <c:v>Середній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</c:v>
                </c:pt>
                <c:pt idx="1">
                  <c:v>16</c:v>
                </c:pt>
                <c:pt idx="2">
                  <c:v>5</c:v>
                </c:pt>
              </c:numCache>
            </c:numRef>
          </c:val>
        </c:ser>
        <c:shape val="box"/>
        <c:axId val="137627520"/>
        <c:axId val="137629056"/>
        <c:axId val="0"/>
      </c:bar3DChart>
      <c:catAx>
        <c:axId val="137627520"/>
        <c:scaling>
          <c:orientation val="minMax"/>
        </c:scaling>
        <c:axPos val="b"/>
        <c:numFmt formatCode="General" sourceLinked="1"/>
        <c:tickLblPos val="nextTo"/>
        <c:crossAx val="137629056"/>
        <c:crosses val="autoZero"/>
        <c:auto val="1"/>
        <c:lblAlgn val="ctr"/>
        <c:lblOffset val="100"/>
      </c:catAx>
      <c:valAx>
        <c:axId val="137629056"/>
        <c:scaling>
          <c:orientation val="minMax"/>
        </c:scaling>
        <c:axPos val="l"/>
        <c:majorGridlines/>
        <c:numFmt formatCode="General" sourceLinked="1"/>
        <c:tickLblPos val="nextTo"/>
        <c:crossAx val="137627520"/>
        <c:crosses val="autoZero"/>
        <c:crossBetween val="between"/>
      </c:valAx>
      <c:spPr>
        <a:noFill/>
        <a:ln w="25398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floor>
      <c:spPr>
        <a:solidFill>
          <a:srgbClr val="FFFF00">
            <a:alpha val="55000"/>
          </a:srgbClr>
        </a:solidFill>
      </c:spPr>
    </c:floor>
    <c:sideWall>
      <c:spPr>
        <a:solidFill>
          <a:srgbClr val="FFFF00">
            <a:alpha val="55000"/>
          </a:srgbClr>
        </a:solidFill>
      </c:spPr>
    </c:sideWall>
    <c:backWall>
      <c:spPr>
        <a:solidFill>
          <a:srgbClr val="FFFF00">
            <a:alpha val="55000"/>
          </a:srgbClr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3 клас</c:v>
                </c:pt>
              </c:strCache>
            </c:strRef>
          </c:tx>
          <c:dLbls>
            <c:spPr>
              <a:solidFill>
                <a:schemeClr val="accent5">
                  <a:lumMod val="60000"/>
                  <a:lumOff val="40000"/>
                </a:schemeClr>
              </a:solidFill>
            </c:spPr>
            <c:showVal val="1"/>
          </c:dLbls>
          <c:cat>
            <c:strRef>
              <c:f>Лист1!$A$2:$A$4</c:f>
              <c:strCache>
                <c:ptCount val="3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23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 клас</c:v>
                </c:pt>
              </c:strCache>
            </c:strRef>
          </c:tx>
          <c:dLbls>
            <c:spPr>
              <a:solidFill>
                <a:srgbClr val="8064A2">
                  <a:lumMod val="60000"/>
                  <a:lumOff val="40000"/>
                </a:srgbClr>
              </a:solidFill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20</c:v>
                </c:pt>
                <c:pt idx="2">
                  <c:v>9</c:v>
                </c:pt>
              </c:numCache>
            </c:numRef>
          </c:val>
        </c:ser>
        <c:shape val="box"/>
        <c:axId val="138056448"/>
        <c:axId val="138057984"/>
        <c:axId val="0"/>
      </c:bar3DChart>
      <c:catAx>
        <c:axId val="138056448"/>
        <c:scaling>
          <c:orientation val="minMax"/>
        </c:scaling>
        <c:axPos val="b"/>
        <c:numFmt formatCode="General" sourceLinked="1"/>
        <c:tickLblPos val="nextTo"/>
        <c:crossAx val="138057984"/>
        <c:crosses val="autoZero"/>
        <c:auto val="1"/>
        <c:lblAlgn val="ctr"/>
        <c:lblOffset val="100"/>
      </c:catAx>
      <c:valAx>
        <c:axId val="138057984"/>
        <c:scaling>
          <c:orientation val="minMax"/>
        </c:scaling>
        <c:axPos val="l"/>
        <c:majorGridlines/>
        <c:numFmt formatCode="General" sourceLinked="1"/>
        <c:tickLblPos val="nextTo"/>
        <c:crossAx val="138056448"/>
        <c:crosses val="autoZero"/>
        <c:crossBetween val="between"/>
      </c:valAx>
      <c:spPr>
        <a:noFill/>
        <a:ln w="25398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floor>
      <c:spPr>
        <a:solidFill>
          <a:srgbClr val="FFFF00">
            <a:alpha val="55000"/>
          </a:srgbClr>
        </a:solidFill>
      </c:spPr>
    </c:floor>
    <c:sideWall>
      <c:spPr>
        <a:solidFill>
          <a:srgbClr val="FFFF00">
            <a:alpha val="55000"/>
          </a:srgbClr>
        </a:solidFill>
      </c:spPr>
    </c:sideWall>
    <c:backWall>
      <c:spPr>
        <a:solidFill>
          <a:srgbClr val="FFFF00">
            <a:alpha val="55000"/>
          </a:srgbClr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3 клас</c:v>
                </c:pt>
              </c:strCache>
            </c:strRef>
          </c:tx>
          <c:dLbls>
            <c:spPr>
              <a:solidFill>
                <a:srgbClr val="F79646"/>
              </a:solidFill>
            </c:spPr>
            <c:showVal val="1"/>
          </c:dLbls>
          <c:cat>
            <c:strRef>
              <c:f>Лист1!$A$2:$A$4</c:f>
              <c:strCache>
                <c:ptCount val="3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15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 клас</c:v>
                </c:pt>
              </c:strCache>
            </c:strRef>
          </c:tx>
          <c:dLbls>
            <c:spPr>
              <a:solidFill>
                <a:schemeClr val="accent4">
                  <a:lumMod val="60000"/>
                  <a:lumOff val="40000"/>
                </a:schemeClr>
              </a:solidFill>
            </c:spPr>
            <c:showVal val="1"/>
          </c:dLbls>
          <c:cat>
            <c:strRef>
              <c:f>Лист1!$A$2:$A$4</c:f>
              <c:strCache>
                <c:ptCount val="3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</c:v>
                </c:pt>
                <c:pt idx="1">
                  <c:v>18</c:v>
                </c:pt>
                <c:pt idx="2">
                  <c:v>9</c:v>
                </c:pt>
              </c:numCache>
            </c:numRef>
          </c:val>
        </c:ser>
        <c:shape val="box"/>
        <c:axId val="138079616"/>
        <c:axId val="39257216"/>
        <c:axId val="0"/>
      </c:bar3DChart>
      <c:catAx>
        <c:axId val="138079616"/>
        <c:scaling>
          <c:orientation val="minMax"/>
        </c:scaling>
        <c:axPos val="b"/>
        <c:numFmt formatCode="General" sourceLinked="1"/>
        <c:tickLblPos val="nextTo"/>
        <c:crossAx val="39257216"/>
        <c:crosses val="autoZero"/>
        <c:auto val="1"/>
        <c:lblAlgn val="ctr"/>
        <c:lblOffset val="100"/>
      </c:catAx>
      <c:valAx>
        <c:axId val="39257216"/>
        <c:scaling>
          <c:orientation val="minMax"/>
        </c:scaling>
        <c:axPos val="l"/>
        <c:majorGridlines/>
        <c:numFmt formatCode="General" sourceLinked="1"/>
        <c:tickLblPos val="nextTo"/>
        <c:crossAx val="138079616"/>
        <c:crosses val="autoZero"/>
        <c:crossBetween val="between"/>
      </c:valAx>
      <c:spPr>
        <a:noFill/>
        <a:ln w="25398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8F3A4-9F46-4B25-84DC-0DDFE1205DB3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046F8-891D-42E7-B6CB-AD2482EDC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A8F1F-0744-448C-8272-DE242696DF07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9D7BB-0729-4E44-852E-3F653D097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CADFC-D37C-42A9-9D82-912ED8D17FCB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B7DB4-FBEC-4427-B3C0-5F4305724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275DB-1478-4180-8831-791BFF5907C0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E903E-F9E0-475B-9776-AC9AE81BA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29DE-6C0D-441F-8615-E7E53D108C7D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6DE0F-D752-49EC-BD31-A8BD8F7BD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15B67-FB4C-4055-A4AF-934E6769DB1F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1CCE-E557-4FF0-A6F8-F8615E9EC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D5B6A-5962-42F7-8F90-BB9E118C031C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FD9EB-7619-4E22-A7C2-96843C06E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D62F7-174F-435E-BB25-7D598B510934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EF066-E9BF-48CA-A896-88B63194A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CD212-025F-43DD-9449-11C835938763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40398-75AA-4A22-8A2E-20B02FAA4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E856-8BBA-4342-AC9E-A7AFA6D5BD92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6F67-CC6E-47C3-B47C-9F0BB6D8C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BB462-3239-4FB0-8140-A76978C4DE4D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42F5B-22F8-4239-9CBD-DB3875EF0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526EF3-8469-4CB1-9D7E-C4DA5CA1A1DA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A92A36-3C30-4A51-B292-D98C93E3C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school-one_front_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142875"/>
            <a:ext cx="88582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063"/>
            <a:ext cx="8786813" cy="92868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   Школа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/>
                </a:solidFill>
              </a:rPr>
              <a:t>Інформація про проведення відкритих уроків</a:t>
            </a: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5" y="1571625"/>
          <a:ext cx="8858282" cy="4929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3"/>
                <a:gridCol w="1285884"/>
                <a:gridCol w="2214579"/>
                <a:gridCol w="4000496"/>
              </a:tblGrid>
              <a:tr h="819909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Дата 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Кабінет 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Предмет 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Тема уроку</a:t>
                      </a:r>
                      <a:endParaRPr lang="ru-RU" sz="1800" dirty="0"/>
                    </a:p>
                  </a:txBody>
                  <a:tcPr anchor="ctr"/>
                </a:tc>
              </a:tr>
              <a:tr h="1018148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02.12.09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№302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Ознайомлення з навколишнім світом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“ Хребетні</a:t>
                      </a:r>
                      <a:r>
                        <a:rPr lang="uk-UA" sz="1800" baseline="0" dirty="0" smtClean="0"/>
                        <a:t> тварини. Риби ”</a:t>
                      </a:r>
                      <a:endParaRPr lang="ru-RU" sz="1800" dirty="0"/>
                    </a:p>
                  </a:txBody>
                  <a:tcPr anchor="ctr"/>
                </a:tc>
              </a:tr>
              <a:tr h="1018148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25.01.10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№302</a:t>
                      </a:r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Ознайомлення з навколишнім світом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“ Кров. Кровообіг. Кровоносні судини “</a:t>
                      </a:r>
                      <a:endParaRPr lang="ru-RU" sz="1800" dirty="0"/>
                    </a:p>
                  </a:txBody>
                  <a:tcPr anchor="ctr"/>
                </a:tc>
              </a:tr>
              <a:tr h="819909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03.02.10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№302</a:t>
                      </a:r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Українське читання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Міф “ Каїн</a:t>
                      </a:r>
                      <a:r>
                        <a:rPr lang="uk-UA" sz="1800" baseline="0" dirty="0" smtClean="0"/>
                        <a:t> та Авель “</a:t>
                      </a:r>
                      <a:endParaRPr lang="ru-RU" sz="1800" dirty="0"/>
                    </a:p>
                  </a:txBody>
                  <a:tcPr anchor="ctr"/>
                </a:tc>
              </a:tr>
              <a:tr h="1253106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11.02.10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№302</a:t>
                      </a:r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Українська мова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Змінювання займенників 1 особи. Розділове написання займенників з прийменниками “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accent1"/>
                </a:solidFill>
              </a:rPr>
              <a:t>Інформація про участь у шкільних заходах ( засіданнях </a:t>
            </a:r>
            <a:r>
              <a:rPr lang="uk-UA" sz="2800" dirty="0" err="1" smtClean="0">
                <a:solidFill>
                  <a:schemeClr val="accent1"/>
                </a:solidFill>
              </a:rPr>
              <a:t>МО</a:t>
            </a:r>
            <a:r>
              <a:rPr lang="uk-UA" sz="2800" dirty="0" smtClean="0">
                <a:solidFill>
                  <a:schemeClr val="accent1"/>
                </a:solidFill>
              </a:rPr>
              <a:t>, педрадах, конкурсах, виставках, предметних тижнях )</a:t>
            </a:r>
            <a:endParaRPr lang="ru-RU" sz="28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1071563"/>
          <a:ext cx="8786873" cy="559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3"/>
                <a:gridCol w="1143008"/>
                <a:gridCol w="2000264"/>
                <a:gridCol w="5072098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Рік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Дата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Тип заходу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Тема заходу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2008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Грудень 2008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Пед . рада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Виступ “ Співпраця </a:t>
                      </a:r>
                      <a:r>
                        <a:rPr lang="uk-UA" sz="1400" dirty="0" err="1" smtClean="0"/>
                        <a:t>батьківскої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dirty="0" smtClean="0"/>
                        <a:t> громади і класного керівника “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2008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smtClean="0"/>
                        <a:t>Лютий 2008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Пед . рада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Виступ “ Особистісно – орієнтовані засади створення ситуації успіху “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2008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Січень 2009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Математичний тиждень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Шкільна олімпіада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baseline="0" dirty="0" smtClean="0">
                          <a:latin typeface="Calibri"/>
                        </a:rPr>
                        <a:t>I місце – Равкін Д.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2009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Січень 2009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Пед . рада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Виступ “ Самоосвіта – один із шляхів підвищення професійної майстерності вчителя “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2009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9.12.09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Пед . рада</a:t>
                      </a:r>
                    </a:p>
                    <a:p>
                      <a:r>
                        <a:rPr lang="uk-UA" sz="1400" dirty="0" smtClean="0"/>
                        <a:t>“ Педагогічні ключі індивідуально-особистісного розвитку суб'єктів  навчально – виховного процесу “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Виступ “ Впровадження інноваційних</a:t>
                      </a:r>
                      <a:r>
                        <a:rPr lang="uk-UA" sz="1400" baseline="0" dirty="0" smtClean="0"/>
                        <a:t> технологій на сучасному уроці “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2009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2-9.12.09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Методичний тиждень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Відкритий урок “ Хребетні тварини. Риби. “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2010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Лютий 2010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Методичний тиждень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Відкритий урок “ Змінювання займенників 1 особи. Розділове написання займенників з </a:t>
                      </a:r>
                      <a:r>
                        <a:rPr lang="uk-UA" sz="1400" dirty="0" err="1" smtClean="0"/>
                        <a:t>прийменниками.”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2010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Лютий  2010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Конкурс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Конкурс кабінетів</a:t>
                      </a:r>
                    </a:p>
                    <a:p>
                      <a:r>
                        <a:rPr lang="uk-UA" sz="1400" dirty="0" smtClean="0"/>
                        <a:t>“ Найкращий</a:t>
                      </a:r>
                      <a:r>
                        <a:rPr lang="uk-UA" sz="1400" baseline="0" dirty="0" smtClean="0"/>
                        <a:t> кабінет ХЗОШ№1 “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2010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Березень 2010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Шевченківський тиждень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Відкритий виховний захід “ Тарасові дороги “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200" smtClean="0">
                <a:solidFill>
                  <a:schemeClr val="accent1"/>
                </a:solidFill>
              </a:rPr>
              <a:t>Інформація про участь учнів у позашкільних заходах з предметів</a:t>
            </a:r>
            <a:endParaRPr lang="ru-RU" sz="3200" smtClean="0">
              <a:solidFill>
                <a:schemeClr val="accent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1571625"/>
          <a:ext cx="8358246" cy="4646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182"/>
                <a:gridCol w="4362172"/>
                <a:gridCol w="2428892"/>
              </a:tblGrid>
              <a:tr h="89739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Дата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Назва конкурсу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Кількість учнів, які прийняли участь в конкурах</a:t>
                      </a:r>
                      <a:endParaRPr lang="ru-RU" sz="1600" dirty="0"/>
                    </a:p>
                  </a:txBody>
                  <a:tcPr anchor="ctr"/>
                </a:tc>
              </a:tr>
              <a:tr h="62286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жовтень </a:t>
                      </a:r>
                    </a:p>
                    <a:p>
                      <a:pPr algn="ctr"/>
                      <a:r>
                        <a:rPr lang="uk-UA" dirty="0" smtClean="0"/>
                        <a:t>  2009 р.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Херсонський міський читацький конкурс на кращий відгук прочитаної</a:t>
                      </a:r>
                      <a:r>
                        <a:rPr lang="uk-UA" baseline="0" dirty="0" smtClean="0"/>
                        <a:t> книги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8 учнів</a:t>
                      </a:r>
                      <a:endParaRPr lang="ru-RU" dirty="0"/>
                    </a:p>
                  </a:txBody>
                  <a:tcPr/>
                </a:tc>
              </a:tr>
              <a:tr h="88980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грудень </a:t>
                      </a:r>
                    </a:p>
                    <a:p>
                      <a:pPr algn="ctr"/>
                      <a:r>
                        <a:rPr lang="uk-UA" dirty="0" smtClean="0"/>
                        <a:t>  2009 р.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Всеукраїнський природничий</a:t>
                      </a:r>
                    </a:p>
                    <a:p>
                      <a:r>
                        <a:rPr lang="uk-UA" dirty="0" smtClean="0"/>
                        <a:t>інтерактивний конкурс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“ Колосок – 2009 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 учнів</a:t>
                      </a:r>
                      <a:endParaRPr lang="ru-RU" dirty="0"/>
                    </a:p>
                  </a:txBody>
                  <a:tcPr/>
                </a:tc>
              </a:tr>
              <a:tr h="88980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грудень </a:t>
                      </a:r>
                    </a:p>
                    <a:p>
                      <a:pPr algn="ctr"/>
                      <a:r>
                        <a:rPr lang="uk-UA" dirty="0" smtClean="0"/>
                        <a:t>  2009 р.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Шкільний</a:t>
                      </a:r>
                      <a:r>
                        <a:rPr lang="uk-UA" baseline="0" dirty="0" smtClean="0"/>
                        <a:t> тур </a:t>
                      </a:r>
                    </a:p>
                    <a:p>
                      <a:r>
                        <a:rPr lang="uk-UA" baseline="0" dirty="0" smtClean="0"/>
                        <a:t>Міжнародний конкурс з укр. мови ім. П. Яцика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3учнів</a:t>
                      </a:r>
                      <a:endParaRPr lang="ru-RU" dirty="0"/>
                    </a:p>
                  </a:txBody>
                  <a:tcPr/>
                </a:tc>
              </a:tr>
              <a:tr h="62286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січень </a:t>
                      </a:r>
                    </a:p>
                    <a:p>
                      <a:pPr algn="ctr"/>
                      <a:r>
                        <a:rPr lang="uk-UA" dirty="0" smtClean="0"/>
                        <a:t>  2010 р.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Всеукраїнський конкурс </a:t>
                      </a:r>
                    </a:p>
                    <a:p>
                      <a:r>
                        <a:rPr lang="uk-UA" dirty="0" smtClean="0"/>
                        <a:t>“ Золотий ключик “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 учнів</a:t>
                      </a:r>
                      <a:endParaRPr lang="ru-RU" dirty="0"/>
                    </a:p>
                  </a:txBody>
                  <a:tcPr/>
                </a:tc>
              </a:tr>
              <a:tr h="62286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березень </a:t>
                      </a:r>
                    </a:p>
                    <a:p>
                      <a:pPr algn="ctr"/>
                      <a:r>
                        <a:rPr lang="uk-UA" dirty="0" smtClean="0"/>
                        <a:t>  2010 р.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Всеукраїнський математичний конкурс “ </a:t>
                      </a:r>
                      <a:r>
                        <a:rPr lang="en-US" dirty="0" smtClean="0"/>
                        <a:t>   </a:t>
                      </a:r>
                      <a:r>
                        <a:rPr lang="uk-UA" dirty="0" smtClean="0"/>
                        <a:t>Кенгуру “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 учнів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aa5db7fc45d.jpg"/>
          <p:cNvPicPr>
            <a:picLocks noChangeAspect="1"/>
          </p:cNvPicPr>
          <p:nvPr/>
        </p:nvPicPr>
        <p:blipFill>
          <a:blip r:embed="rId2" cstate="email">
            <a:lum bright="30000" contrast="-30000"/>
          </a:blip>
          <a:stretch>
            <a:fillRect/>
          </a:stretch>
        </p:blipFill>
        <p:spPr>
          <a:xfrm>
            <a:off x="142844" y="214290"/>
            <a:ext cx="8804735" cy="642942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910" y="571480"/>
            <a:ext cx="7643866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Проект </a:t>
            </a:r>
            <a:b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</a:b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Роль </a:t>
            </a:r>
            <a:r>
              <a:rPr lang="uk-UA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діяльнісного</a:t>
            </a: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підходу в розвитку </a:t>
            </a:r>
            <a:b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</a:b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навчальних здібностей учнів </a:t>
            </a:r>
            <a:b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</a:b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початкових класів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8575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FFFF00"/>
                </a:solidFill>
              </a:rPr>
              <a:t>“ Добивайтеся того, щоб учні ваші побачили, відчули незрозуміле, щоб перед ними постало питання. Якщо вам вдалося цього досягти, маєте половину успіху. Адже запитання збуджують бажання знати “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                                    В. Сухомлинський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85750" y="6215063"/>
            <a:ext cx="8229600" cy="4525962"/>
          </a:xfrm>
        </p:spPr>
        <p:txBody>
          <a:bodyPr/>
          <a:lstStyle/>
          <a:p>
            <a:pPr eaLnBrk="1" hangingPunct="1"/>
            <a:r>
              <a:rPr lang="uk-UA" smtClean="0"/>
              <a:t>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aa5db7fc45d.jpg"/>
          <p:cNvPicPr>
            <a:picLocks noChangeAspect="1"/>
          </p:cNvPicPr>
          <p:nvPr/>
        </p:nvPicPr>
        <p:blipFill>
          <a:blip r:embed="rId2" cstate="email">
            <a:lum bright="30000" contrast="-30000"/>
          </a:blip>
          <a:stretch>
            <a:fillRect/>
          </a:stretch>
        </p:blipFill>
        <p:spPr>
          <a:xfrm>
            <a:off x="142849" y="142852"/>
            <a:ext cx="8804735" cy="642942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14313"/>
            <a:ext cx="8215313" cy="607218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Мета.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Формування здібностей до саморозвитку і самореалізації особистості на засадах інтеграції та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діяльнісного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підходу до навчання і виховання.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Завдання.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Підвищення рівня фізичного, психічного, морального, інтелектуального. Духовного і творчого розвитку учнів у процесі організації активної творчої діяльності на основі інтеграції, гуманітаризації та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екологізації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змісту, методів і педагогічних технологій навчання, реалізованих у навчально-методичному забезпеченні педагогічного процесу школи.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aa5db7fc45d.jpg"/>
          <p:cNvPicPr>
            <a:picLocks noChangeAspect="1"/>
          </p:cNvPicPr>
          <p:nvPr/>
        </p:nvPicPr>
        <p:blipFill>
          <a:blip r:embed="rId2" cstate="email">
            <a:lum bright="30000" contrast="-30000"/>
          </a:blip>
          <a:stretch>
            <a:fillRect/>
          </a:stretch>
        </p:blipFill>
        <p:spPr>
          <a:xfrm>
            <a:off x="142849" y="142852"/>
            <a:ext cx="8804735" cy="642942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Ознайомлення з науково-педагогічним проектом “ РОСТОК “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Узагальнення досвіду вчителів ХЗОШ№1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Участь у Всеукраїнській конференції “ Інноваційні технології “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Відкриті уроки для вчителів ХЗОШ№1, методиста міського методкабінету  Казаріної С.В. з тем : “ Хребетні тварини. </a:t>
            </a:r>
            <a:r>
              <a:rPr lang="uk-UA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Риби“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 Займенники 1 особи однини і множини. Написання займенників з </a:t>
            </a:r>
            <a:r>
              <a:rPr lang="uk-UA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прийменниками“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 Кров. Кровообіг. Кровоносні судини ”. 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14290"/>
            <a:ext cx="9144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Етапи роботи над проблемою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sz="4400" b="1">
              <a:latin typeface="Calibri" pitchFamily="34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0" y="1676400"/>
            <a:ext cx="9144000" cy="1295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>
                <a:solidFill>
                  <a:schemeClr val="accent2"/>
                </a:solidFill>
                <a:latin typeface="Calibri" pitchFamily="34" charset="0"/>
              </a:rPr>
              <a:t>В ОСНОВІ –  ІДЕЯ ВКЛЮЧЕННЯ УЧНЯ</a:t>
            </a:r>
          </a:p>
          <a:p>
            <a:pPr algn="ctr"/>
            <a:r>
              <a:rPr lang="uk-UA" sz="2800" b="1">
                <a:solidFill>
                  <a:schemeClr val="accent2"/>
                </a:solidFill>
                <a:latin typeface="Calibri" pitchFamily="34" charset="0"/>
              </a:rPr>
              <a:t> В АКТИВНУ ПІЗНАВАЛЬНУ ДІЯЛЬНІСТЬ</a:t>
            </a:r>
            <a:endParaRPr lang="ru-RU" sz="2800" b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676400" y="4876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	</a:t>
            </a:r>
            <a:endParaRPr lang="ru-RU" b="1">
              <a:latin typeface="Calibri" pitchFamily="34" charset="0"/>
            </a:endParaRP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1981200" y="5181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0" y="3048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3300"/>
                </a:solidFill>
                <a:latin typeface="Calibri" pitchFamily="34" charset="0"/>
              </a:rPr>
              <a:t>ТЕХНО</a:t>
            </a:r>
            <a:r>
              <a:rPr lang="uk-UA" sz="3200" b="1">
                <a:solidFill>
                  <a:srgbClr val="FF3300"/>
                </a:solidFill>
                <a:latin typeface="Calibri" pitchFamily="34" charset="0"/>
              </a:rPr>
              <a:t>ЛОГІЯ ДІЯЛЬНІСНОГО МЕТОДУ</a:t>
            </a:r>
            <a:endParaRPr lang="ru-RU" sz="32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2535" name="Text Box 11"/>
          <p:cNvSpPr txBox="1">
            <a:spLocks noChangeArrowheads="1"/>
          </p:cNvSpPr>
          <p:nvPr/>
        </p:nvSpPr>
        <p:spPr bwMode="auto">
          <a:xfrm>
            <a:off x="0" y="3886200"/>
            <a:ext cx="9144000" cy="2663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b="1">
                <a:solidFill>
                  <a:srgbClr val="202020"/>
                </a:solidFill>
                <a:latin typeface="Calibri" pitchFamily="34" charset="0"/>
              </a:rPr>
              <a:t>	</a:t>
            </a:r>
            <a:r>
              <a:rPr lang="uk-UA" sz="2800" b="1">
                <a:solidFill>
                  <a:schemeClr val="accent2"/>
                </a:solidFill>
                <a:latin typeface="Calibri" pitchFamily="34" charset="0"/>
              </a:rPr>
              <a:t>Девізом систем розвивального навчання</a:t>
            </a:r>
            <a:r>
              <a:rPr lang="uk-UA" sz="2800" b="1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uk-UA" sz="2800" b="1">
                <a:solidFill>
                  <a:schemeClr val="accent2"/>
                </a:solidFill>
                <a:latin typeface="Calibri" pitchFamily="34" charset="0"/>
              </a:rPr>
              <a:t>можуть бути</a:t>
            </a:r>
            <a:r>
              <a:rPr lang="uk-UA" sz="2800" b="1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 слова Л.М.Толстого</a:t>
            </a:r>
            <a:r>
              <a:rPr lang="uk-UA" sz="280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: </a:t>
            </a:r>
            <a:endParaRPr lang="en-GB" sz="2800">
              <a:solidFill>
                <a:schemeClr val="accent2"/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endParaRPr lang="en-GB" sz="2800" b="1" i="1">
              <a:solidFill>
                <a:schemeClr val="accent2"/>
              </a:solidFill>
              <a:latin typeface="Calibri" pitchFamily="34" charset="0"/>
            </a:endParaRPr>
          </a:p>
          <a:p>
            <a:pPr algn="just"/>
            <a:r>
              <a:rPr lang="uk-UA" sz="2800" b="1" i="1">
                <a:solidFill>
                  <a:schemeClr val="accent2"/>
                </a:solidFill>
                <a:latin typeface="Calibri" pitchFamily="34" charset="0"/>
              </a:rPr>
              <a:t>“</a:t>
            </a:r>
            <a:r>
              <a:rPr lang="ru-RU" sz="2800" b="1" i="1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Знание только тогда знание, когда оно приобретено усилиями своей мысли, а не только памятью</a:t>
            </a:r>
            <a:r>
              <a:rPr lang="ru-RU" sz="2800" b="1" i="1">
                <a:solidFill>
                  <a:schemeClr val="accent2"/>
                </a:solidFill>
                <a:latin typeface="Calibri" pitchFamily="34" charset="0"/>
              </a:rPr>
              <a:t>”</a:t>
            </a:r>
            <a:r>
              <a:rPr lang="ru-RU" sz="2800" b="1" i="1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sz="2800" b="1" i="1">
              <a:solidFill>
                <a:schemeClr val="accent2"/>
              </a:solidFill>
              <a:latin typeface="Courier New" pitchFamily="49" charset="0"/>
              <a:cs typeface="Times New Roman" pitchFamily="18" charset="0"/>
            </a:endParaRPr>
          </a:p>
          <a:p>
            <a:endParaRPr lang="ru-RU" sz="2800" b="1" i="1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/>
                </a:solidFill>
              </a:rPr>
              <a:t>Модель діяльності</a:t>
            </a:r>
            <a:br>
              <a:rPr lang="uk-UA" dirty="0" smtClean="0">
                <a:solidFill>
                  <a:schemeClr val="accent1"/>
                </a:solidFill>
              </a:rPr>
            </a:br>
            <a:r>
              <a:rPr lang="uk-UA" dirty="0" smtClean="0">
                <a:solidFill>
                  <a:schemeClr val="accent1"/>
                </a:solidFill>
              </a:rPr>
              <a:t>вчителя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3929066"/>
            <a:ext cx="7143800" cy="3571900"/>
          </a:xfrm>
        </p:spPr>
        <p:txBody>
          <a:bodyPr numCol="3"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800" dirty="0" smtClean="0"/>
              <a:t>-     </a:t>
            </a:r>
            <a:r>
              <a:rPr lang="uk-UA" sz="1400" dirty="0" smtClean="0">
                <a:solidFill>
                  <a:schemeClr val="accent1"/>
                </a:solidFill>
              </a:rPr>
              <a:t>Теоретична підготовка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400" dirty="0" smtClean="0">
                <a:solidFill>
                  <a:schemeClr val="accent1"/>
                </a:solidFill>
              </a:rPr>
              <a:t>       до реалізації проблеми.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1400" dirty="0" smtClean="0">
              <a:solidFill>
                <a:schemeClr val="accent1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1400" dirty="0" smtClean="0">
                <a:solidFill>
                  <a:schemeClr val="accent1"/>
                </a:solidFill>
              </a:rPr>
              <a:t>Діяльність педагога                         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uk-UA" sz="1400" dirty="0" smtClean="0">
              <a:solidFill>
                <a:schemeClr val="accent1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1400" dirty="0" smtClean="0">
                <a:solidFill>
                  <a:schemeClr val="accent1"/>
                </a:solidFill>
              </a:rPr>
              <a:t>Впровадження в практику нових ідей,тенденцій, рекомендацій.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1400" dirty="0" smtClean="0">
                <a:solidFill>
                  <a:schemeClr val="accent1"/>
                </a:solidFill>
              </a:rPr>
              <a:t>Проведення конструктивних формуючих експериментів.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1400" dirty="0" smtClean="0">
                <a:solidFill>
                  <a:schemeClr val="accent1"/>
                </a:solidFill>
              </a:rPr>
              <a:t>Експертна оцінка наслідків реалізації проекту і співвіднесення його вихідним замислам.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1400" dirty="0" smtClean="0">
                <a:solidFill>
                  <a:schemeClr val="accent1"/>
                </a:solidFill>
              </a:rPr>
              <a:t>Створення відповідного виховного середовища    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uk-UA" sz="1400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uk-UA" sz="1400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uk-UA" sz="1400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uk-UA" sz="1400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1400" dirty="0" smtClean="0">
                <a:solidFill>
                  <a:schemeClr val="accent3">
                    <a:lumMod val="75000"/>
                  </a:schemeClr>
                </a:solidFill>
              </a:rPr>
              <a:t>Творче опрацювання даної проблеми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uk-UA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1400" dirty="0" smtClean="0">
                <a:solidFill>
                  <a:schemeClr val="accent3">
                    <a:lumMod val="75000"/>
                  </a:schemeClr>
                </a:solidFill>
              </a:rPr>
              <a:t>Освоєння стрижневих життєвих компетентностей.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uk-UA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1400" dirty="0" smtClean="0">
                <a:solidFill>
                  <a:schemeClr val="accent3">
                    <a:lumMod val="75000"/>
                  </a:schemeClr>
                </a:solidFill>
              </a:rPr>
              <a:t>Методична діяльність:    участь у семінарах, конференціях, методичних тижнях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1400" dirty="0" smtClean="0">
                <a:solidFill>
                  <a:schemeClr val="accent3">
                    <a:lumMod val="75000"/>
                  </a:schemeClr>
                </a:solidFill>
              </a:rPr>
              <a:t>Використання методу проектів під час впровадження діяльнісного підходу.               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uk-UA" sz="1400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uk-UA" sz="1400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uk-UA" sz="1400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uk-UA" sz="1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400" dirty="0" smtClean="0"/>
              <a:t>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1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400" dirty="0" smtClean="0"/>
              <a:t>             </a:t>
            </a:r>
            <a:r>
              <a:rPr lang="uk-UA" sz="1400" dirty="0" smtClean="0">
                <a:solidFill>
                  <a:schemeClr val="accent4"/>
                </a:solidFill>
              </a:rPr>
              <a:t>Очікувані результати: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1400" dirty="0" smtClean="0">
                <a:solidFill>
                  <a:schemeClr val="accent4"/>
                </a:solidFill>
              </a:rPr>
              <a:t>отримання учнями навичок  дослідження як універсального способу освоєння дійсності, розвитку здатності до дослідницького мислення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1400" dirty="0" smtClean="0">
                <a:solidFill>
                  <a:schemeClr val="accent4"/>
                </a:solidFill>
              </a:rPr>
              <a:t>активізація особистісної позиції учня на основі придбання суб'єктивно нових знань ( тобто самостійно отриманих знань, які є новими і особистісно значущими для конкретного учня).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1400" dirty="0" smtClean="0">
                <a:solidFill>
                  <a:schemeClr val="accent4"/>
                </a:solidFill>
              </a:rPr>
              <a:t>прискорення темпів розвитку учнів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uk-UA" sz="1400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uk-UA" sz="1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400" dirty="0" smtClean="0"/>
              <a:t>                        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0125" y="2500313"/>
            <a:ext cx="1928813" cy="1143000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1"/>
                </a:solidFill>
              </a:rPr>
              <a:t>Психолого – педагогічна підготовка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8" y="2500313"/>
            <a:ext cx="1928812" cy="1143000"/>
          </a:xfrm>
          <a:prstGeom prst="rect">
            <a:avLst/>
          </a:prstGeom>
          <a:solidFill>
            <a:schemeClr val="accent1">
              <a:alpha val="2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Реалізація проблеми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88" y="2500313"/>
            <a:ext cx="1928812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4"/>
                </a:solidFill>
              </a:rPr>
              <a:t>Очікуванні результати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88" y="1143000"/>
            <a:ext cx="7215187" cy="85725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Роль діяльнісного підходу в розвитку навчальних здібностей учнів початкових класів.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85938" y="2286000"/>
            <a:ext cx="5286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284663" y="2286000"/>
            <a:ext cx="4302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1677987" y="2392363"/>
            <a:ext cx="2143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6965950" y="2392363"/>
            <a:ext cx="2143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57200" y="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b="1">
                <a:solidFill>
                  <a:srgbClr val="FF3300"/>
                </a:solidFill>
                <a:latin typeface="Calibri" pitchFamily="34" charset="0"/>
              </a:rPr>
              <a:t>Структура уроку введення нового знання має вигляд</a:t>
            </a:r>
            <a:endParaRPr lang="ru-RU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4579" name="Text Box 19"/>
          <p:cNvSpPr txBox="1">
            <a:spLocks noChangeArrowheads="1"/>
          </p:cNvSpPr>
          <p:nvPr/>
        </p:nvSpPr>
        <p:spPr bwMode="auto">
          <a:xfrm>
            <a:off x="2514600" y="1143000"/>
            <a:ext cx="1828800" cy="2374900"/>
          </a:xfrm>
          <a:prstGeom prst="rect">
            <a:avLst/>
          </a:prstGeom>
          <a:solidFill>
            <a:srgbClr val="DDDDDD"/>
          </a:solidFill>
          <a:ln w="12700" cap="sq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3300"/>
                </a:solidFill>
                <a:latin typeface="Calibri" pitchFamily="34" charset="0"/>
              </a:rPr>
              <a:t>Актуал</a:t>
            </a:r>
            <a:r>
              <a:rPr lang="uk-UA" sz="2000" b="1">
                <a:solidFill>
                  <a:srgbClr val="FF3300"/>
                </a:solidFill>
                <a:latin typeface="Calibri" pitchFamily="34" charset="0"/>
              </a:rPr>
              <a:t>ізація </a:t>
            </a:r>
            <a:r>
              <a:rPr lang="ru-RU" sz="2000" b="1">
                <a:solidFill>
                  <a:srgbClr val="FF3300"/>
                </a:solidFill>
                <a:latin typeface="Calibri" pitchFamily="34" charset="0"/>
              </a:rPr>
              <a:t>знан</a:t>
            </a:r>
            <a:r>
              <a:rPr lang="uk-UA" sz="2000" b="1">
                <a:solidFill>
                  <a:srgbClr val="FF3300"/>
                </a:solidFill>
                <a:latin typeface="Calibri" pitchFamily="34" charset="0"/>
              </a:rPr>
              <a:t>ь</a:t>
            </a:r>
            <a:r>
              <a:rPr lang="uk-UA" sz="2000" b="1">
                <a:latin typeface="Calibri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uk-UA" sz="2000" b="1">
                <a:latin typeface="Calibri" pitchFamily="34" charset="0"/>
              </a:rPr>
              <a:t>і фіксація утруднення в діяльності</a:t>
            </a:r>
            <a:endParaRPr lang="ru-RU" sz="2000" b="1">
              <a:latin typeface="Calibri" pitchFamily="34" charset="0"/>
            </a:endParaRPr>
          </a:p>
          <a:p>
            <a:pPr algn="ctr">
              <a:lnSpc>
                <a:spcPct val="145000"/>
              </a:lnSpc>
              <a:spcBef>
                <a:spcPct val="50000"/>
              </a:spcBef>
            </a:pPr>
            <a:endParaRPr lang="ru-RU" sz="2000" b="1">
              <a:latin typeface="Calibri" pitchFamily="34" charset="0"/>
            </a:endParaRPr>
          </a:p>
        </p:txBody>
      </p:sp>
      <p:sp>
        <p:nvSpPr>
          <p:cNvPr id="24580" name="Text Box 26"/>
          <p:cNvSpPr txBox="1">
            <a:spLocks noChangeArrowheads="1"/>
          </p:cNvSpPr>
          <p:nvPr/>
        </p:nvSpPr>
        <p:spPr bwMode="auto">
          <a:xfrm>
            <a:off x="4572000" y="990600"/>
            <a:ext cx="1828800" cy="2527300"/>
          </a:xfrm>
          <a:prstGeom prst="rect">
            <a:avLst/>
          </a:prstGeom>
          <a:solidFill>
            <a:srgbClr val="DDDDDD"/>
          </a:solidFill>
          <a:ln w="12700" cap="sq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>
                <a:latin typeface="Calibri" pitchFamily="34" charset="0"/>
              </a:rPr>
              <a:t>Виявлення причин утруднення і </a:t>
            </a:r>
            <a:r>
              <a:rPr lang="uk-UA" sz="2000" b="1">
                <a:solidFill>
                  <a:srgbClr val="FF3300"/>
                </a:solidFill>
                <a:latin typeface="Calibri" pitchFamily="34" charset="0"/>
              </a:rPr>
              <a:t>п</a:t>
            </a:r>
            <a:r>
              <a:rPr lang="ru-RU" sz="2000" b="1">
                <a:solidFill>
                  <a:srgbClr val="FF3300"/>
                </a:solidFill>
                <a:latin typeface="Calibri" pitchFamily="34" charset="0"/>
              </a:rPr>
              <a:t>остановка </a:t>
            </a:r>
            <a:r>
              <a:rPr lang="uk-UA" sz="2000" b="1">
                <a:solidFill>
                  <a:srgbClr val="FF3300"/>
                </a:solidFill>
                <a:latin typeface="Calibri" pitchFamily="34" charset="0"/>
              </a:rPr>
              <a:t>навчальної</a:t>
            </a:r>
            <a:r>
              <a:rPr lang="ru-RU" sz="2000" b="1">
                <a:solidFill>
                  <a:srgbClr val="FF3300"/>
                </a:solidFill>
                <a:latin typeface="Calibri" pitchFamily="34" charset="0"/>
              </a:rPr>
              <a:t> задач</a:t>
            </a:r>
            <a:r>
              <a:rPr lang="uk-UA" sz="2000" b="1">
                <a:solidFill>
                  <a:srgbClr val="FF3300"/>
                </a:solidFill>
                <a:latin typeface="Calibri" pitchFamily="34" charset="0"/>
              </a:rPr>
              <a:t>і</a:t>
            </a:r>
            <a:r>
              <a:rPr lang="uk-UA" sz="2000" b="1">
                <a:latin typeface="Calibri" pitchFamily="34" charset="0"/>
              </a:rPr>
              <a:t> </a:t>
            </a:r>
            <a:endParaRPr lang="ru-RU" sz="2000" b="1">
              <a:latin typeface="Calibri" pitchFamily="34" charset="0"/>
            </a:endParaRPr>
          </a:p>
          <a:p>
            <a:pPr algn="ctr">
              <a:lnSpc>
                <a:spcPct val="145000"/>
              </a:lnSpc>
              <a:spcBef>
                <a:spcPct val="50000"/>
              </a:spcBef>
            </a:pPr>
            <a:endParaRPr lang="ru-RU" sz="2000" b="1">
              <a:latin typeface="Calibri" pitchFamily="34" charset="0"/>
            </a:endParaRPr>
          </a:p>
        </p:txBody>
      </p:sp>
      <p:sp>
        <p:nvSpPr>
          <p:cNvPr id="24581" name="Text Box 27"/>
          <p:cNvSpPr txBox="1">
            <a:spLocks noChangeArrowheads="1"/>
          </p:cNvSpPr>
          <p:nvPr/>
        </p:nvSpPr>
        <p:spPr bwMode="auto">
          <a:xfrm>
            <a:off x="6705600" y="2057400"/>
            <a:ext cx="1981200" cy="1019175"/>
          </a:xfrm>
          <a:prstGeom prst="rect">
            <a:avLst/>
          </a:prstGeom>
          <a:solidFill>
            <a:srgbClr val="DDDDDD"/>
          </a:solidFill>
          <a:ln w="12700" cap="sq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FF3300"/>
                </a:solidFill>
                <a:latin typeface="Calibri" pitchFamily="34" charset="0"/>
              </a:rPr>
              <a:t>Побудова проекту</a:t>
            </a:r>
            <a:r>
              <a:rPr lang="uk-UA" sz="2000" b="1">
                <a:latin typeface="Calibri" pitchFamily="34" charset="0"/>
              </a:rPr>
              <a:t> виходу з утруднення</a:t>
            </a:r>
          </a:p>
        </p:txBody>
      </p:sp>
      <p:sp>
        <p:nvSpPr>
          <p:cNvPr id="24582" name="Text Box 46"/>
          <p:cNvSpPr txBox="1">
            <a:spLocks noChangeArrowheads="1"/>
          </p:cNvSpPr>
          <p:nvPr/>
        </p:nvSpPr>
        <p:spPr bwMode="auto">
          <a:xfrm>
            <a:off x="2590800" y="4114800"/>
            <a:ext cx="2052638" cy="1323975"/>
          </a:xfrm>
          <a:prstGeom prst="rect">
            <a:avLst/>
          </a:prstGeom>
          <a:solidFill>
            <a:srgbClr val="DDDDDD"/>
          </a:solidFill>
          <a:ln w="12700" cap="sq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FF3300"/>
                </a:solidFill>
                <a:latin typeface="Calibri" pitchFamily="34" charset="0"/>
              </a:rPr>
              <a:t>Самостійна робота</a:t>
            </a:r>
            <a:r>
              <a:rPr lang="uk-UA" sz="2000" b="1">
                <a:latin typeface="Calibri" pitchFamily="34" charset="0"/>
              </a:rPr>
              <a:t> із самоперевіркою у класі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24583" name="Text Box 75"/>
          <p:cNvSpPr txBox="1">
            <a:spLocks noChangeArrowheads="1"/>
          </p:cNvSpPr>
          <p:nvPr/>
        </p:nvSpPr>
        <p:spPr bwMode="auto">
          <a:xfrm>
            <a:off x="4800600" y="4191000"/>
            <a:ext cx="1905000" cy="1019175"/>
          </a:xfrm>
          <a:prstGeom prst="rect">
            <a:avLst/>
          </a:prstGeom>
          <a:solidFill>
            <a:srgbClr val="DDDDDD"/>
          </a:solidFill>
          <a:ln w="12700" cap="sq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latin typeface="Calibri" pitchFamily="34" charset="0"/>
              </a:rPr>
              <a:t>Включення в систему знань і </a:t>
            </a:r>
            <a:r>
              <a:rPr lang="uk-UA" sz="2000" b="1">
                <a:solidFill>
                  <a:srgbClr val="FF3300"/>
                </a:solidFill>
                <a:latin typeface="Calibri" pitchFamily="34" charset="0"/>
              </a:rPr>
              <a:t>повторення</a:t>
            </a:r>
            <a:endParaRPr lang="ru-RU" sz="20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4584" name="Text Box 115"/>
          <p:cNvSpPr txBox="1">
            <a:spLocks noChangeArrowheads="1"/>
          </p:cNvSpPr>
          <p:nvPr/>
        </p:nvSpPr>
        <p:spPr bwMode="auto">
          <a:xfrm>
            <a:off x="7086600" y="4191000"/>
            <a:ext cx="1676400" cy="1019175"/>
          </a:xfrm>
          <a:prstGeom prst="rect">
            <a:avLst/>
          </a:prstGeom>
          <a:solidFill>
            <a:srgbClr val="DDDDDD"/>
          </a:solidFill>
          <a:ln w="12700" cap="sq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FF3300"/>
                </a:solidFill>
                <a:latin typeface="Calibri" pitchFamily="34" charset="0"/>
              </a:rPr>
              <a:t>Рефлексія</a:t>
            </a:r>
            <a:r>
              <a:rPr lang="uk-UA" sz="2000" b="1">
                <a:latin typeface="Calibri" pitchFamily="34" charset="0"/>
              </a:rPr>
              <a:t> діяльності на уроці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24585" name="Text Box 144"/>
          <p:cNvSpPr txBox="1">
            <a:spLocks noChangeArrowheads="1"/>
          </p:cNvSpPr>
          <p:nvPr/>
        </p:nvSpPr>
        <p:spPr bwMode="auto">
          <a:xfrm>
            <a:off x="228600" y="4114800"/>
            <a:ext cx="1905000" cy="1323975"/>
          </a:xfrm>
          <a:prstGeom prst="rect">
            <a:avLst/>
          </a:prstGeom>
          <a:solidFill>
            <a:srgbClr val="DDDDDD"/>
          </a:solidFill>
          <a:ln w="12700" cap="sq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FF3300"/>
                </a:solidFill>
                <a:latin typeface="Calibri" pitchFamily="34" charset="0"/>
              </a:rPr>
              <a:t>Первинне закріплення</a:t>
            </a:r>
            <a:r>
              <a:rPr lang="uk-UA" sz="2000" b="1">
                <a:latin typeface="Calibri" pitchFamily="34" charset="0"/>
              </a:rPr>
              <a:t> в зовнішньому мовленні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24586" name="Oval 145"/>
          <p:cNvSpPr>
            <a:spLocks noChangeArrowheads="1"/>
          </p:cNvSpPr>
          <p:nvPr/>
        </p:nvSpPr>
        <p:spPr bwMode="auto">
          <a:xfrm>
            <a:off x="1066800" y="3276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>
                <a:latin typeface="Calibri" pitchFamily="34" charset="0"/>
              </a:rPr>
              <a:t>1</a:t>
            </a:r>
            <a:endParaRPr lang="ru-RU">
              <a:latin typeface="Calibri" pitchFamily="34" charset="0"/>
            </a:endParaRPr>
          </a:p>
        </p:txBody>
      </p:sp>
      <p:sp>
        <p:nvSpPr>
          <p:cNvPr id="24587" name="Oval 146"/>
          <p:cNvSpPr>
            <a:spLocks noChangeArrowheads="1"/>
          </p:cNvSpPr>
          <p:nvPr/>
        </p:nvSpPr>
        <p:spPr bwMode="auto">
          <a:xfrm>
            <a:off x="3124200" y="3276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>
                <a:latin typeface="Calibri" pitchFamily="34" charset="0"/>
              </a:rPr>
              <a:t>2</a:t>
            </a:r>
            <a:endParaRPr lang="ru-RU">
              <a:latin typeface="Calibri" pitchFamily="34" charset="0"/>
            </a:endParaRPr>
          </a:p>
        </p:txBody>
      </p:sp>
      <p:sp>
        <p:nvSpPr>
          <p:cNvPr id="24588" name="Oval 147"/>
          <p:cNvSpPr>
            <a:spLocks noChangeArrowheads="1"/>
          </p:cNvSpPr>
          <p:nvPr/>
        </p:nvSpPr>
        <p:spPr bwMode="auto">
          <a:xfrm>
            <a:off x="5181600" y="3276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>
                <a:latin typeface="Calibri" pitchFamily="34" charset="0"/>
              </a:rPr>
              <a:t>3-4</a:t>
            </a:r>
            <a:endParaRPr lang="ru-RU">
              <a:latin typeface="Calibri" pitchFamily="34" charset="0"/>
            </a:endParaRPr>
          </a:p>
        </p:txBody>
      </p:sp>
      <p:sp>
        <p:nvSpPr>
          <p:cNvPr id="24589" name="Oval 148"/>
          <p:cNvSpPr>
            <a:spLocks noChangeArrowheads="1"/>
          </p:cNvSpPr>
          <p:nvPr/>
        </p:nvSpPr>
        <p:spPr bwMode="auto">
          <a:xfrm>
            <a:off x="7391400" y="3276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>
                <a:latin typeface="Calibri" pitchFamily="34" charset="0"/>
              </a:rPr>
              <a:t>5-6</a:t>
            </a:r>
            <a:endParaRPr lang="ru-RU">
              <a:latin typeface="Calibri" pitchFamily="34" charset="0"/>
            </a:endParaRPr>
          </a:p>
        </p:txBody>
      </p:sp>
      <p:sp>
        <p:nvSpPr>
          <p:cNvPr id="24590" name="Oval 149"/>
          <p:cNvSpPr>
            <a:spLocks noChangeArrowheads="1"/>
          </p:cNvSpPr>
          <p:nvPr/>
        </p:nvSpPr>
        <p:spPr bwMode="auto">
          <a:xfrm>
            <a:off x="838200" y="5562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>
                <a:latin typeface="Calibri" pitchFamily="34" charset="0"/>
              </a:rPr>
              <a:t>7</a:t>
            </a:r>
            <a:endParaRPr lang="ru-RU">
              <a:latin typeface="Calibri" pitchFamily="34" charset="0"/>
            </a:endParaRPr>
          </a:p>
        </p:txBody>
      </p:sp>
      <p:sp>
        <p:nvSpPr>
          <p:cNvPr id="24591" name="Oval 150"/>
          <p:cNvSpPr>
            <a:spLocks noChangeArrowheads="1"/>
          </p:cNvSpPr>
          <p:nvPr/>
        </p:nvSpPr>
        <p:spPr bwMode="auto">
          <a:xfrm>
            <a:off x="3276600" y="5562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>
                <a:latin typeface="Calibri" pitchFamily="34" charset="0"/>
              </a:rPr>
              <a:t>8</a:t>
            </a:r>
            <a:endParaRPr lang="ru-RU">
              <a:latin typeface="Calibri" pitchFamily="34" charset="0"/>
            </a:endParaRPr>
          </a:p>
        </p:txBody>
      </p:sp>
      <p:sp>
        <p:nvSpPr>
          <p:cNvPr id="24592" name="Oval 152"/>
          <p:cNvSpPr>
            <a:spLocks noChangeArrowheads="1"/>
          </p:cNvSpPr>
          <p:nvPr/>
        </p:nvSpPr>
        <p:spPr bwMode="auto">
          <a:xfrm>
            <a:off x="7467600" y="5410200"/>
            <a:ext cx="914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>
                <a:latin typeface="Calibri" pitchFamily="34" charset="0"/>
              </a:rPr>
              <a:t>11-12</a:t>
            </a:r>
            <a:endParaRPr lang="ru-RU">
              <a:latin typeface="Calibri" pitchFamily="34" charset="0"/>
            </a:endParaRPr>
          </a:p>
        </p:txBody>
      </p:sp>
      <p:sp>
        <p:nvSpPr>
          <p:cNvPr id="24593" name="Oval 160"/>
          <p:cNvSpPr>
            <a:spLocks noChangeArrowheads="1"/>
          </p:cNvSpPr>
          <p:nvPr/>
        </p:nvSpPr>
        <p:spPr bwMode="auto">
          <a:xfrm>
            <a:off x="5257800" y="5410200"/>
            <a:ext cx="914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>
                <a:latin typeface="Calibri" pitchFamily="34" charset="0"/>
              </a:rPr>
              <a:t>9-10</a:t>
            </a:r>
            <a:endParaRPr lang="ru-RU">
              <a:latin typeface="Calibri" pitchFamily="34" charset="0"/>
            </a:endParaRPr>
          </a:p>
        </p:txBody>
      </p:sp>
      <p:sp>
        <p:nvSpPr>
          <p:cNvPr id="24594" name="Oval 161"/>
          <p:cNvSpPr>
            <a:spLocks noChangeArrowheads="1"/>
          </p:cNvSpPr>
          <p:nvPr/>
        </p:nvSpPr>
        <p:spPr bwMode="auto">
          <a:xfrm>
            <a:off x="4953000" y="3200400"/>
            <a:ext cx="914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>
                <a:latin typeface="Calibri" pitchFamily="34" charset="0"/>
              </a:rPr>
              <a:t>3-4</a:t>
            </a:r>
            <a:endParaRPr lang="ru-RU">
              <a:latin typeface="Calibri" pitchFamily="34" charset="0"/>
            </a:endParaRPr>
          </a:p>
        </p:txBody>
      </p:sp>
      <p:sp>
        <p:nvSpPr>
          <p:cNvPr id="24595" name="Oval 162"/>
          <p:cNvSpPr>
            <a:spLocks noChangeArrowheads="1"/>
          </p:cNvSpPr>
          <p:nvPr/>
        </p:nvSpPr>
        <p:spPr bwMode="auto">
          <a:xfrm>
            <a:off x="7162800" y="3200400"/>
            <a:ext cx="914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>
                <a:latin typeface="Calibri" pitchFamily="34" charset="0"/>
              </a:rPr>
              <a:t>5-6</a:t>
            </a:r>
            <a:endParaRPr lang="ru-RU">
              <a:latin typeface="Calibri" pitchFamily="34" charset="0"/>
            </a:endParaRPr>
          </a:p>
        </p:txBody>
      </p:sp>
      <p:sp>
        <p:nvSpPr>
          <p:cNvPr id="24596" name="Text Box 163"/>
          <p:cNvSpPr txBox="1">
            <a:spLocks noChangeArrowheads="1"/>
          </p:cNvSpPr>
          <p:nvPr/>
        </p:nvSpPr>
        <p:spPr bwMode="auto">
          <a:xfrm>
            <a:off x="214313" y="1143000"/>
            <a:ext cx="2209800" cy="1938338"/>
          </a:xfrm>
          <a:prstGeom prst="rect">
            <a:avLst/>
          </a:prstGeom>
          <a:solidFill>
            <a:srgbClr val="DDDDDD"/>
          </a:solidFill>
          <a:ln w="12700" cap="sq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3300"/>
                </a:solidFill>
                <a:latin typeface="Calibri" pitchFamily="34" charset="0"/>
              </a:rPr>
              <a:t>Само</a:t>
            </a:r>
            <a:r>
              <a:rPr lang="uk-UA" sz="2000" b="1">
                <a:solidFill>
                  <a:srgbClr val="FF3300"/>
                </a:solidFill>
                <a:latin typeface="Calibri" pitchFamily="34" charset="0"/>
              </a:rPr>
              <a:t>визначення</a:t>
            </a:r>
            <a:endParaRPr lang="ru-RU" sz="2000" b="1">
              <a:solidFill>
                <a:srgbClr val="FF3300"/>
              </a:solidFill>
              <a:latin typeface="Calibri" pitchFamily="34" charset="0"/>
            </a:endParaRPr>
          </a:p>
          <a:p>
            <a:r>
              <a:rPr lang="ru-RU" sz="2000" b="1">
                <a:solidFill>
                  <a:srgbClr val="FF3300"/>
                </a:solidFill>
                <a:latin typeface="Calibri" pitchFamily="34" charset="0"/>
              </a:rPr>
              <a:t> </a:t>
            </a:r>
            <a:r>
              <a:rPr lang="uk-UA" sz="2000" b="1">
                <a:solidFill>
                  <a:srgbClr val="FF3300"/>
                </a:solidFill>
                <a:latin typeface="Calibri" pitchFamily="34" charset="0"/>
              </a:rPr>
              <a:t>учнів</a:t>
            </a:r>
            <a:r>
              <a:rPr lang="uk-UA" sz="2000" b="1">
                <a:latin typeface="Calibri" pitchFamily="34" charset="0"/>
              </a:rPr>
              <a:t> (оргмомент),</a:t>
            </a:r>
          </a:p>
          <a:p>
            <a:r>
              <a:rPr lang="uk-UA" sz="2000" b="1">
                <a:latin typeface="Calibri" pitchFamily="34" charset="0"/>
              </a:rPr>
              <a:t>створення умов для “ хочу ” і             “ можу ”)</a:t>
            </a:r>
            <a:endParaRPr lang="ru-RU" sz="2000" b="1">
              <a:latin typeface="Calibri" pitchFamily="34" charset="0"/>
            </a:endParaRPr>
          </a:p>
        </p:txBody>
      </p:sp>
      <p:pic>
        <p:nvPicPr>
          <p:cNvPr id="24597" name="Picture 164" descr="D:\Distr\O2000PRO.RUS\PFiles\Common\MSShared\Clipart\themes1\Lines\BD21313_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6172200"/>
            <a:ext cx="83058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625" y="1143000"/>
            <a:ext cx="3929063" cy="636905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Бондаренко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Наталія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Анатоліївна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Освіта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вища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Спеціальність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педагогіка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та методика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початкового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навчання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Кваліфікація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вчитель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початкових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класів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Педагогічний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стаж – 24 роки.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м. Херсон ЗОШ№1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 smtClean="0">
              <a:solidFill>
                <a:schemeClr val="bg1"/>
              </a:solidFill>
            </a:endParaRPr>
          </a:p>
        </p:txBody>
      </p:sp>
      <p:pic>
        <p:nvPicPr>
          <p:cNvPr id="7171" name="Рисунок 3" descr="IMG_312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571625"/>
            <a:ext cx="4667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28600" y="304800"/>
            <a:ext cx="8534400" cy="6400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>
                <a:solidFill>
                  <a:schemeClr val="accent2"/>
                </a:solidFill>
                <a:latin typeface="Calibri" pitchFamily="34" charset="0"/>
              </a:rPr>
              <a:t>Технологія інтегрована. </a:t>
            </a:r>
          </a:p>
          <a:p>
            <a:pPr algn="ctr"/>
            <a:r>
              <a:rPr lang="uk-UA" sz="2800" b="1">
                <a:solidFill>
                  <a:schemeClr val="accent2"/>
                </a:solidFill>
                <a:latin typeface="Calibri" pitchFamily="34" charset="0"/>
              </a:rPr>
              <a:t>Вона поєднує ідеї провідних концепцій </a:t>
            </a:r>
          </a:p>
          <a:p>
            <a:pPr algn="ctr"/>
            <a:r>
              <a:rPr lang="uk-UA" sz="2800" b="1">
                <a:solidFill>
                  <a:schemeClr val="accent2"/>
                </a:solidFill>
                <a:latin typeface="Calibri" pitchFamily="34" charset="0"/>
              </a:rPr>
              <a:t>розвиваючого навчання:</a:t>
            </a:r>
          </a:p>
          <a:p>
            <a:pPr algn="ctr"/>
            <a:endParaRPr lang="uk-UA" sz="2800" b="1">
              <a:solidFill>
                <a:schemeClr val="accent2"/>
              </a:solidFill>
              <a:latin typeface="Calibri" pitchFamily="34" charset="0"/>
            </a:endParaRPr>
          </a:p>
          <a:p>
            <a:pPr algn="ctr">
              <a:buFontTx/>
              <a:buChar char="•"/>
            </a:pPr>
            <a:r>
              <a:rPr lang="uk-UA" b="1">
                <a:solidFill>
                  <a:schemeClr val="accent2"/>
                </a:solidFill>
                <a:latin typeface="Calibri" pitchFamily="34" charset="0"/>
              </a:rPr>
              <a:t> кроки 2 – 10 (етапи глибокого та міцного засвоєння</a:t>
            </a:r>
          </a:p>
          <a:p>
            <a:pPr algn="ctr"/>
            <a:r>
              <a:rPr lang="uk-UA" b="1">
                <a:solidFill>
                  <a:schemeClr val="accent2"/>
                </a:solidFill>
                <a:latin typeface="Calibri" pitchFamily="34" charset="0"/>
              </a:rPr>
              <a:t>знань за П.Я.Гальперіним);</a:t>
            </a:r>
          </a:p>
          <a:p>
            <a:pPr algn="ctr"/>
            <a:endParaRPr lang="uk-UA" b="1">
              <a:solidFill>
                <a:schemeClr val="accent2"/>
              </a:solidFill>
              <a:latin typeface="Calibri" pitchFamily="34" charset="0"/>
            </a:endParaRPr>
          </a:p>
          <a:p>
            <a:pPr algn="ctr">
              <a:buFontTx/>
              <a:buChar char="•"/>
            </a:pPr>
            <a:r>
              <a:rPr lang="uk-UA" b="1">
                <a:solidFill>
                  <a:schemeClr val="accent2"/>
                </a:solidFill>
                <a:latin typeface="Calibri" pitchFamily="34" charset="0"/>
              </a:rPr>
              <a:t>завершення кроку 2 (створення утруднення у діяльності –</a:t>
            </a:r>
          </a:p>
          <a:p>
            <a:pPr algn="ctr"/>
            <a:r>
              <a:rPr lang="uk-UA" b="1">
                <a:solidFill>
                  <a:schemeClr val="accent2"/>
                </a:solidFill>
                <a:latin typeface="Calibri" pitchFamily="34" charset="0"/>
              </a:rPr>
              <a:t>необхідна умова розвиваючого навчання за Л.В.Занковим);</a:t>
            </a:r>
          </a:p>
          <a:p>
            <a:pPr algn="ctr"/>
            <a:endParaRPr lang="uk-UA" b="1">
              <a:solidFill>
                <a:schemeClr val="accent2"/>
              </a:solidFill>
              <a:latin typeface="Calibri" pitchFamily="34" charset="0"/>
            </a:endParaRPr>
          </a:p>
          <a:p>
            <a:pPr algn="ctr">
              <a:buFontTx/>
              <a:buChar char="•"/>
            </a:pPr>
            <a:r>
              <a:rPr lang="uk-UA" b="1">
                <a:solidFill>
                  <a:schemeClr val="accent2"/>
                </a:solidFill>
                <a:latin typeface="Calibri" pitchFamily="34" charset="0"/>
              </a:rPr>
              <a:t>кроки 2 – 6, 8, 11 – 12 (вимоги до організації навчальної </a:t>
            </a:r>
          </a:p>
          <a:p>
            <a:pPr algn="ctr"/>
            <a:r>
              <a:rPr lang="uk-UA" b="1">
                <a:solidFill>
                  <a:schemeClr val="accent2"/>
                </a:solidFill>
                <a:latin typeface="Calibri" pitchFamily="34" charset="0"/>
              </a:rPr>
              <a:t>діяльності за В.В.Давидовим)</a:t>
            </a:r>
          </a:p>
          <a:p>
            <a:pPr algn="ctr"/>
            <a:endParaRPr lang="ru-RU" b="1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25603" name="Picture 3" descr="D:\Distr\O2000PRO.RUS\PFiles\Common\MSShared\Clipart\themes1\Lines\BD21313_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6172200"/>
            <a:ext cx="83058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descr="E:\111.JPG"/>
          <p:cNvSpPr>
            <a:spLocks noChangeArrowheads="1"/>
          </p:cNvSpPr>
          <p:nvPr/>
        </p:nvSpPr>
        <p:spPr bwMode="auto">
          <a:xfrm>
            <a:off x="4286250" y="3143250"/>
            <a:ext cx="4419600" cy="3429000"/>
          </a:xfrm>
          <a:prstGeom prst="rect">
            <a:avLst/>
          </a:prstGeom>
          <a:blipFill dpi="0" rotWithShape="0">
            <a:blip r:embed="rId2" cstate="email"/>
            <a:srcRect/>
            <a:stretch>
              <a:fillRect/>
            </a:stretch>
          </a:blip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304800"/>
            <a:ext cx="8229600" cy="25908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/>
            <a:r>
              <a:rPr lang="uk-UA" sz="2800" b="1">
                <a:solidFill>
                  <a:srgbClr val="800000"/>
                </a:solidFill>
                <a:latin typeface="Calibri" pitchFamily="34" charset="0"/>
              </a:rPr>
              <a:t>ПРИНЦИП ДІЯЛЬНОСТІ:</a:t>
            </a:r>
            <a:r>
              <a:rPr lang="uk-UA" sz="2800">
                <a:solidFill>
                  <a:srgbClr val="800000"/>
                </a:solidFill>
                <a:latin typeface="Calibri" pitchFamily="34" charset="0"/>
              </a:rPr>
              <a:t> </a:t>
            </a:r>
          </a:p>
          <a:p>
            <a:pPr marL="457200" indent="-457200"/>
            <a:endParaRPr lang="uk-UA" sz="2800" b="1">
              <a:solidFill>
                <a:srgbClr val="800000"/>
              </a:solidFill>
              <a:latin typeface="Calibri" pitchFamily="34" charset="0"/>
            </a:endParaRPr>
          </a:p>
          <a:p>
            <a:pPr marL="457200" indent="-457200"/>
            <a:r>
              <a:rPr lang="uk-UA" sz="2800" b="1">
                <a:solidFill>
                  <a:srgbClr val="800000"/>
                </a:solidFill>
                <a:latin typeface="Calibri" pitchFamily="34" charset="0"/>
              </a:rPr>
              <a:t>учень отримує не готові знання, а добуває їх сам </a:t>
            </a:r>
          </a:p>
          <a:p>
            <a:pPr marL="457200" indent="-457200"/>
            <a:r>
              <a:rPr lang="uk-UA" sz="2800" b="1">
                <a:solidFill>
                  <a:srgbClr val="800000"/>
                </a:solidFill>
                <a:latin typeface="Calibri" pitchFamily="34" charset="0"/>
              </a:rPr>
              <a:t>у процесі власної діяльності.</a:t>
            </a:r>
            <a:endParaRPr lang="ru-RU" sz="2800" b="1">
              <a:solidFill>
                <a:srgbClr val="8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  <a:solidFill>
            <a:srgbClr val="CCFF99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Теми проектів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  <a:solidFill>
            <a:srgbClr val="FFFF00">
              <a:alpha val="56000"/>
            </a:srgbClr>
          </a:solidFill>
        </p:spPr>
        <p:txBody>
          <a:bodyPr numCol="2"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Українське читання    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Життєвий шлях Т.Г. Шевченка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Китай в житті Л.Українки 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uk-UA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uk-UA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uk-UA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Ознайомлення з навколишнім світом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Монолог-фантазія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“ Якби я був птахом, то сказав би людині…”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Кит-це риба чи ссавець?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“ Медична п'явка “                                                 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714375"/>
            <a:ext cx="8412162" cy="4114800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Мій найкращий урок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uk-UA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uk-UA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Вас вітає 4 – Б клас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Херсонської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загальноосвітньої школи №1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жук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1" y="428604"/>
            <a:ext cx="4295787" cy="2547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паук_19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57884" y="357168"/>
            <a:ext cx="3079757" cy="2309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трекоз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43179" y="3357562"/>
            <a:ext cx="4336287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3" y="0"/>
            <a:ext cx="8424862" cy="64293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7629525" algn="l"/>
              </a:tabLst>
              <a:defRPr/>
            </a:pPr>
            <a:r>
              <a:rPr lang="uk-UA" sz="4800" b="1" u="sng" dirty="0" smtClean="0">
                <a:solidFill>
                  <a:schemeClr val="tx1"/>
                </a:solidFill>
                <a:latin typeface="Monotype Corsiva" pitchFamily="66" charset="0"/>
              </a:rPr>
              <a:t>Безхребетні тварини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7629525" algn="l"/>
              </a:tabLst>
              <a:defRPr/>
            </a:pPr>
            <a:r>
              <a:rPr lang="uk-UA" sz="4800" b="1" u="sng" dirty="0" smtClean="0">
                <a:solidFill>
                  <a:schemeClr val="tx1"/>
                </a:solidFill>
                <a:latin typeface="Arial Narrow" pitchFamily="34" charset="0"/>
              </a:rPr>
              <a:t>Павукоподібні </a:t>
            </a:r>
            <a:r>
              <a:rPr lang="uk-UA" sz="4800" b="1" dirty="0" smtClean="0">
                <a:solidFill>
                  <a:schemeClr val="tx1"/>
                </a:solidFill>
                <a:latin typeface="Arial Narrow" pitchFamily="34" charset="0"/>
              </a:rPr>
              <a:t>            </a:t>
            </a:r>
            <a:r>
              <a:rPr lang="uk-UA" sz="4800" b="1" u="sng" dirty="0" smtClean="0">
                <a:solidFill>
                  <a:schemeClr val="tx1"/>
                </a:solidFill>
                <a:latin typeface="Arial Narrow" pitchFamily="34" charset="0"/>
              </a:rPr>
              <a:t>Комахи</a:t>
            </a:r>
          </a:p>
          <a:p>
            <a:pPr algn="l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7629525" algn="l"/>
              </a:tabLst>
              <a:defRPr/>
            </a:pPr>
            <a:r>
              <a:rPr lang="uk-UA" sz="3600" b="1" dirty="0" smtClean="0">
                <a:solidFill>
                  <a:schemeClr val="tx1"/>
                </a:solidFill>
                <a:latin typeface="Monotype Corsiva" pitchFamily="66" charset="0"/>
              </a:rPr>
              <a:t>Павуки                                  - Жук</a:t>
            </a:r>
          </a:p>
          <a:p>
            <a:pPr algn="l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7629525" algn="l"/>
              </a:tabLst>
              <a:defRPr/>
            </a:pPr>
            <a:r>
              <a:rPr lang="uk-UA" sz="3600" b="1" dirty="0" smtClean="0">
                <a:solidFill>
                  <a:schemeClr val="tx1"/>
                </a:solidFill>
                <a:latin typeface="Monotype Corsiva" pitchFamily="66" charset="0"/>
              </a:rPr>
              <a:t>Кліщі                                     - Бабка</a:t>
            </a:r>
          </a:p>
          <a:p>
            <a:pPr algn="l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7629525" algn="l"/>
              </a:tabLst>
              <a:defRPr/>
            </a:pPr>
            <a:r>
              <a:rPr lang="uk-UA" sz="3600" b="1" dirty="0" smtClean="0">
                <a:solidFill>
                  <a:schemeClr val="tx1"/>
                </a:solidFill>
                <a:latin typeface="Monotype Corsiva" pitchFamily="66" charset="0"/>
              </a:rPr>
              <a:t>Скорпіони                             - Сонечко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7629525" algn="l"/>
              </a:tabLst>
              <a:defRPr/>
            </a:pPr>
            <a:r>
              <a:rPr lang="uk-UA" sz="4800" b="1" dirty="0" smtClean="0">
                <a:solidFill>
                  <a:schemeClr val="tx1"/>
                </a:solidFill>
                <a:latin typeface="Monotype Corsiva" pitchFamily="66" charset="0"/>
              </a:rPr>
              <a:t>                                     - </a:t>
            </a:r>
            <a:r>
              <a:rPr lang="uk-UA" sz="3600" b="1" dirty="0" smtClean="0">
                <a:solidFill>
                  <a:schemeClr val="tx1"/>
                </a:solidFill>
                <a:latin typeface="Monotype Corsiva" pitchFamily="66" charset="0"/>
              </a:rPr>
              <a:t>Бджола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7629525" algn="l"/>
              </a:tabLst>
              <a:defRPr/>
            </a:pPr>
            <a:r>
              <a:rPr lang="uk-UA" sz="3600" b="1" dirty="0" smtClean="0">
                <a:solidFill>
                  <a:schemeClr val="tx1"/>
                </a:solidFill>
                <a:latin typeface="Monotype Corsiva" pitchFamily="66" charset="0"/>
              </a:rPr>
              <a:t>                                                  - Мурашки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7629525" algn="l"/>
              </a:tabLst>
              <a:defRPr/>
            </a:pPr>
            <a:r>
              <a:rPr lang="uk-UA" sz="3600" b="1" dirty="0" smtClean="0">
                <a:solidFill>
                  <a:schemeClr val="tx1"/>
                </a:solidFill>
                <a:latin typeface="Monotype Corsiva" pitchFamily="66" charset="0"/>
              </a:rPr>
              <a:t>                                                  - Коники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7629525" algn="l"/>
              </a:tabLst>
              <a:defRPr/>
            </a:pPr>
            <a:r>
              <a:rPr lang="uk-UA" sz="3600" b="1" dirty="0" smtClean="0">
                <a:solidFill>
                  <a:schemeClr val="tx1"/>
                </a:solidFill>
                <a:latin typeface="Monotype Corsiva" pitchFamily="66" charset="0"/>
              </a:rPr>
              <a:t>                                                  - Метелики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7629525" algn="l"/>
              </a:tabLst>
              <a:defRPr/>
            </a:pPr>
            <a:endParaRPr lang="uk-UA" sz="3600" b="1" dirty="0" smtClean="0">
              <a:latin typeface="Monotype Corsiva" pitchFamily="66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7629525" algn="l"/>
              </a:tabLst>
              <a:defRPr/>
            </a:pPr>
            <a:r>
              <a:rPr lang="uk-UA" sz="3600" b="1" dirty="0" smtClean="0">
                <a:latin typeface="Monotype Corsiva" pitchFamily="66" charset="0"/>
              </a:rPr>
              <a:t>                                </a:t>
            </a:r>
            <a:endParaRPr lang="uk-UA" sz="4800" b="1" dirty="0" smtClean="0">
              <a:latin typeface="Monotype Corsiva" pitchFamily="66" charset="0"/>
            </a:endParaRPr>
          </a:p>
        </p:txBody>
      </p:sp>
      <p:pic>
        <p:nvPicPr>
          <p:cNvPr id="6" name="Рисунок 5" descr="Ins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88" y="3786188"/>
            <a:ext cx="4786312" cy="2738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497888" cy="60483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4800" b="1" smtClean="0">
                <a:latin typeface="Monotype Corsiva" pitchFamily="66" charset="0"/>
              </a:rPr>
              <a:t>Безхребетні тварини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uk-UA" b="1" smtClean="0">
              <a:latin typeface="Monotype Corsiva" pitchFamily="66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4000" b="1" smtClean="0">
                <a:latin typeface="Monotype Corsiva" pitchFamily="66" charset="0"/>
              </a:rPr>
              <a:t>      Ракоподібні                     Молюски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uk-UA" b="1" smtClean="0">
              <a:latin typeface="Monotype Corsiva" pitchFamily="66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uk-UA" b="1" smtClean="0">
                <a:latin typeface="Monotype Corsiva" pitchFamily="66" charset="0"/>
              </a:rPr>
              <a:t>       Раки                                          Равлик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uk-UA" b="1" smtClean="0">
                <a:latin typeface="Monotype Corsiva" pitchFamily="66" charset="0"/>
              </a:rPr>
              <a:t>       Краби                                        Мідії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uk-UA" b="1" smtClean="0">
                <a:latin typeface="Monotype Corsiva" pitchFamily="66" charset="0"/>
              </a:rPr>
              <a:t>       Креветки                                  Кальмари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uk-UA" b="1" smtClean="0">
                <a:latin typeface="Monotype Corsiva" pitchFamily="66" charset="0"/>
              </a:rPr>
              <a:t>       Лангусти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uk-UA" b="1" smtClean="0">
              <a:latin typeface="Monotype Corsiva" pitchFamily="66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uk-UA" b="1" smtClean="0">
              <a:latin typeface="Monotype Corsiva" pitchFamily="66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uk-UA" b="1" smtClean="0">
              <a:latin typeface="Monotype Corsiva" pitchFamily="66" charset="0"/>
            </a:endParaRPr>
          </a:p>
        </p:txBody>
      </p:sp>
      <p:pic>
        <p:nvPicPr>
          <p:cNvPr id="31747" name="Рисунок 4" descr="краб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5143500"/>
            <a:ext cx="200025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7"/>
          <p:cNvSpPr>
            <a:spLocks noGrp="1"/>
          </p:cNvSpPr>
          <p:nvPr>
            <p:ph type="ctrTitle" sz="quarter"/>
          </p:nvPr>
        </p:nvSpPr>
        <p:spPr>
          <a:xfrm>
            <a:off x="571500" y="357188"/>
            <a:ext cx="7772400" cy="1285875"/>
          </a:xfrm>
        </p:spPr>
        <p:txBody>
          <a:bodyPr/>
          <a:lstStyle/>
          <a:p>
            <a:pPr eaLnBrk="1" hangingPunct="1"/>
            <a:r>
              <a:rPr lang="uk-UA" smtClean="0"/>
              <a:t>Хребетні тварини</a:t>
            </a:r>
            <a:endParaRPr lang="ru-RU" smtClean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sz="quarter" idx="1"/>
          </p:nvPr>
        </p:nvSpPr>
        <p:spPr>
          <a:xfrm>
            <a:off x="357188" y="2928938"/>
            <a:ext cx="8572500" cy="27098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Риби                                                                               Птахи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Плазуни                                          Ссавці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</a:t>
            </a: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Земноводні</a:t>
            </a:r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1143000" y="1785938"/>
            <a:ext cx="1143000" cy="928687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464594" y="1893094"/>
            <a:ext cx="1500188" cy="114300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5000625" y="1857376"/>
            <a:ext cx="1571625" cy="114300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6750844" y="1607344"/>
            <a:ext cx="1071563" cy="1000125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32770" idx="2"/>
          </p:cNvCxnSpPr>
          <p:nvPr/>
        </p:nvCxnSpPr>
        <p:spPr>
          <a:xfrm rot="16200000" flipH="1">
            <a:off x="3336132" y="2764631"/>
            <a:ext cx="2286000" cy="42863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5" name="Rectangle 19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29600" cy="9286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latin typeface="Monotype Corsiva" pitchFamily="66" charset="0"/>
              </a:rPr>
              <a:t/>
            </a:r>
            <a:br>
              <a:rPr lang="uk-UA" sz="4000" b="1" dirty="0" smtClean="0">
                <a:latin typeface="Monotype Corsiva" pitchFamily="66" charset="0"/>
              </a:rPr>
            </a:br>
            <a:r>
              <a:rPr lang="uk-UA" sz="4000" b="1" dirty="0" smtClean="0">
                <a:latin typeface="Monotype Corsiva" pitchFamily="66" charset="0"/>
              </a:rPr>
              <a:t/>
            </a:r>
            <a:br>
              <a:rPr lang="uk-UA" sz="4000" b="1" dirty="0" smtClean="0">
                <a:latin typeface="Monotype Corsiva" pitchFamily="66" charset="0"/>
              </a:rPr>
            </a:br>
            <a:r>
              <a:rPr lang="uk-UA" sz="4000" b="1" dirty="0" smtClean="0">
                <a:latin typeface="Monotype Corsiva" pitchFamily="66" charset="0"/>
              </a:rPr>
              <a:t/>
            </a:r>
            <a:br>
              <a:rPr lang="uk-UA" sz="4000" b="1" dirty="0" smtClean="0">
                <a:latin typeface="Monotype Corsiva" pitchFamily="66" charset="0"/>
              </a:rPr>
            </a:br>
            <a:r>
              <a:rPr lang="uk-UA" sz="4000" b="1" dirty="0" smtClean="0">
                <a:latin typeface="Monotype Corsiva" pitchFamily="66" charset="0"/>
              </a:rPr>
              <a:t/>
            </a:r>
            <a:br>
              <a:rPr lang="uk-UA" sz="4000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>ТЕМА:</a:t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ХРЕБЕТНІ ТВАРИНИ. РИБИ </a:t>
            </a:r>
            <a:r>
              <a:rPr lang="uk-UA" sz="4000" b="1" dirty="0" smtClean="0">
                <a:latin typeface="Monotype Corsiva" pitchFamily="66" charset="0"/>
              </a:rPr>
              <a:t/>
            </a:r>
            <a:br>
              <a:rPr lang="uk-UA" sz="4000" b="1" dirty="0" smtClean="0">
                <a:latin typeface="Monotype Corsiva" pitchFamily="66" charset="0"/>
              </a:rPr>
            </a:br>
            <a:endParaRPr lang="ru-RU" sz="4000" b="1" dirty="0" smtClean="0">
              <a:latin typeface="Monotype Corsiva" pitchFamily="66" charset="0"/>
            </a:endParaRPr>
          </a:p>
        </p:txBody>
      </p:sp>
      <p:pic>
        <p:nvPicPr>
          <p:cNvPr id="6" name="Рисунок 5" descr="жёлта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1537" y="2500306"/>
            <a:ext cx="7112000" cy="4143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51133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Мета уроку: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Які тварини належать до групи хребетних?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Яку будову має риба?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Які риби проживають у водоймах  Херсонської області?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214290"/>
          <a:ext cx="8858312" cy="6429421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972372"/>
                <a:gridCol w="6885940"/>
              </a:tblGrid>
              <a:tr h="144414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2002</a:t>
                      </a:r>
                      <a:endParaRPr lang="ru-RU" sz="18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Зарахована на посаду вчителя початкових</a:t>
                      </a:r>
                      <a:r>
                        <a:rPr lang="uk-UA" sz="1800" baseline="0" dirty="0" smtClean="0"/>
                        <a:t> класів Х ЗОШ№1</a:t>
                      </a:r>
                      <a:endParaRPr lang="ru-RU" sz="18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4926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2008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Працюю за науково-педагогічним проектом “ Росток</a:t>
                      </a:r>
                      <a:r>
                        <a:rPr lang="uk-UA" sz="1800" baseline="0" dirty="0" smtClean="0"/>
                        <a:t> “</a:t>
                      </a:r>
                      <a:endParaRPr lang="ru-RU" sz="1800" dirty="0"/>
                    </a:p>
                  </a:txBody>
                  <a:tcPr anchor="ctr"/>
                </a:tc>
              </a:tr>
              <a:tr h="24926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2009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Отримала свідоцтво про успішне закінчення навчання за інноваційними технологіями у системі загальної середньої освіти</a:t>
                      </a:r>
                      <a:endParaRPr lang="ru-RU" sz="1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ёрш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57557" y="1142985"/>
            <a:ext cx="2413003" cy="1809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кул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1" y="214290"/>
            <a:ext cx="3005755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Volk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57889" y="857236"/>
            <a:ext cx="3062751" cy="228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ингвиныi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50" y="3214688"/>
            <a:ext cx="4064000" cy="304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 descr="Jung_0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857752" y="3714753"/>
            <a:ext cx="3776664" cy="2825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Хребетні тварини</a:t>
            </a:r>
            <a:endParaRPr lang="ru-RU" dirty="0" smtClean="0"/>
          </a:p>
        </p:txBody>
      </p:sp>
      <p:sp>
        <p:nvSpPr>
          <p:cNvPr id="3686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/>
          <a:p>
            <a:pPr eaLnBrk="1" hangingPunct="1"/>
            <a:r>
              <a:rPr lang="uk-UA" smtClean="0"/>
              <a:t>Риби</a:t>
            </a:r>
          </a:p>
          <a:p>
            <a:pPr eaLnBrk="1" hangingPunct="1"/>
            <a:r>
              <a:rPr lang="uk-UA" smtClean="0"/>
              <a:t>Земноводні</a:t>
            </a:r>
          </a:p>
          <a:p>
            <a:pPr eaLnBrk="1" hangingPunct="1"/>
            <a:r>
              <a:rPr lang="uk-UA" smtClean="0"/>
              <a:t>Плазуни</a:t>
            </a:r>
          </a:p>
          <a:p>
            <a:pPr eaLnBrk="1" hangingPunct="1"/>
            <a:r>
              <a:rPr lang="uk-UA" smtClean="0"/>
              <a:t>Ссавці</a:t>
            </a:r>
          </a:p>
          <a:p>
            <a:pPr eaLnBrk="1" hangingPunct="1"/>
            <a:r>
              <a:rPr lang="uk-UA" smtClean="0"/>
              <a:t>Птахи</a:t>
            </a:r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36868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/>
          <a:p>
            <a:pPr eaLnBrk="1" hangingPunct="1"/>
            <a:r>
              <a:rPr lang="uk-UA" smtClean="0"/>
              <a:t>Акула,йорж</a:t>
            </a:r>
          </a:p>
          <a:p>
            <a:pPr eaLnBrk="1" hangingPunct="1"/>
            <a:r>
              <a:rPr lang="uk-UA" smtClean="0"/>
              <a:t>Жаба</a:t>
            </a:r>
          </a:p>
          <a:p>
            <a:pPr eaLnBrk="1" hangingPunct="1"/>
            <a:r>
              <a:rPr lang="uk-UA" smtClean="0"/>
              <a:t>Змії, крокодили</a:t>
            </a:r>
          </a:p>
          <a:p>
            <a:pPr eaLnBrk="1" hangingPunct="1"/>
            <a:r>
              <a:rPr lang="uk-UA" smtClean="0"/>
              <a:t>Вовк,слон</a:t>
            </a:r>
          </a:p>
          <a:p>
            <a:pPr eaLnBrk="1" hangingPunct="1"/>
            <a:r>
              <a:rPr lang="uk-UA" smtClean="0"/>
              <a:t>Ворона,пінгвін</a:t>
            </a:r>
            <a:endParaRPr lang="ru-RU" smtClean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63" y="2214563"/>
          <a:ext cx="7262842" cy="22488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1421"/>
                <a:gridCol w="3631421"/>
              </a:tblGrid>
              <a:tr h="4714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38576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49149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4714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0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1" name="Рисунок 13" descr="красная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5" y="612775"/>
            <a:ext cx="8286750" cy="581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ctrTitle" sz="quarter"/>
          </p:nvPr>
        </p:nvSpPr>
        <p:spPr>
          <a:xfrm>
            <a:off x="642938" y="357188"/>
            <a:ext cx="7772400" cy="1500187"/>
          </a:xfrm>
        </p:spPr>
        <p:txBody>
          <a:bodyPr/>
          <a:lstStyle/>
          <a:p>
            <a:pPr eaLnBrk="1" hangingPunct="1"/>
            <a:r>
              <a:rPr lang="uk-UA" sz="6000" smtClean="0"/>
              <a:t>Тест</a:t>
            </a:r>
            <a:endParaRPr lang="ru-RU" sz="60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214563" y="2214563"/>
            <a:ext cx="6715125" cy="435768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Риби – це тварини…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а) безхребетні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б) хребетні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Чим дихає риба?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а) легенями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б) зябрами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2500313" y="1071563"/>
            <a:ext cx="5257800" cy="50720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Тіло риби вкрите :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а)лускою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б) хутром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Риби розмножуються :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а)відкладають ікру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б) відкладають яйця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571500" y="571500"/>
            <a:ext cx="7772400" cy="2428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1.- б)</a:t>
            </a:r>
            <a:br>
              <a:rPr lang="uk-UA" dirty="0" smtClean="0"/>
            </a:br>
            <a:r>
              <a:rPr lang="uk-UA" dirty="0" smtClean="0"/>
              <a:t>2.- б)</a:t>
            </a:r>
            <a:br>
              <a:rPr lang="uk-UA" dirty="0" smtClean="0"/>
            </a:br>
            <a:r>
              <a:rPr lang="uk-UA" dirty="0" smtClean="0"/>
              <a:t>3.- а)</a:t>
            </a:r>
            <a:br>
              <a:rPr lang="uk-UA" dirty="0" smtClean="0"/>
            </a:br>
            <a:r>
              <a:rPr lang="uk-UA" dirty="0" smtClean="0"/>
              <a:t>4.- а)</a:t>
            </a:r>
            <a:endParaRPr lang="ru-RU" dirty="0" smtClean="0"/>
          </a:p>
        </p:txBody>
      </p:sp>
      <p:pic>
        <p:nvPicPr>
          <p:cNvPr id="5" name="Рисунок 4" descr="тест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28860" y="3429000"/>
            <a:ext cx="4064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  Акваріум </a:t>
            </a:r>
            <a:endParaRPr lang="ru-RU" smtClean="0"/>
          </a:p>
        </p:txBody>
      </p:sp>
      <p:pic>
        <p:nvPicPr>
          <p:cNvPr id="8" name="Содержимое 7" descr="RIF_30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14500" y="1714500"/>
            <a:ext cx="5929313" cy="4286250"/>
          </a:xfrm>
          <a:ln w="127000" cap="sq">
            <a:solidFill>
              <a:srgbClr val="000000"/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4" descr="Рай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313" y="214313"/>
            <a:ext cx="8715375" cy="63579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0" y="3786188"/>
            <a:ext cx="5486400" cy="566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 smtClean="0"/>
              <a:t>Дякую за увагу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4035" name="Содержимое 3" descr="IMG_333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50" y="271463"/>
            <a:ext cx="7532688" cy="6229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5059" name="Содержимое 3" descr="IMG_334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28688" y="361950"/>
            <a:ext cx="7270750" cy="5853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Презентация\Новая папка\Рыжий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33800" y="1752600"/>
            <a:ext cx="525780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Презентация\Новая папка\solnz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386263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743200" y="381000"/>
            <a:ext cx="64008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b="1" dirty="0">
                <a:solidFill>
                  <a:srgbClr val="1237E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НАУКОВО-ПЕДАГОГІЧНИЙ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b="1" dirty="0">
                <a:solidFill>
                  <a:srgbClr val="1237E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ПРОЕКТ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1237E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“РОСТОК”</a:t>
            </a:r>
            <a:endParaRPr lang="en-US" sz="4000" b="1" dirty="0">
              <a:solidFill>
                <a:srgbClr val="1237E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000" b="1" dirty="0">
              <a:solidFill>
                <a:srgbClr val="1237E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1237E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33400" y="5410200"/>
            <a:ext cx="8153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accent2"/>
                </a:solidFill>
                <a:latin typeface="Calibri" pitchFamily="34" charset="0"/>
              </a:rPr>
              <a:t>Інтегративно-діяльнісний підхід</a:t>
            </a:r>
            <a:endParaRPr lang="ru-RU" sz="4000" b="1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9222" name="Picture 6" descr="D:\Distr\O2000PRO.RUS\PFiles\Common\MSShared\Clipart\themes1\Lines\BD21313_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6324600"/>
            <a:ext cx="83058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ItalicT" pitchFamily="2" charset="0"/>
              </a:rPr>
              <a:t>Порівняльний моніторинг якості знань учнів</a:t>
            </a:r>
            <a:endParaRPr lang="ru-RU" sz="60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  <a:cs typeface="ItalicT" pitchFamily="2" charset="0"/>
            </a:endParaRPr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 idx="1"/>
          </p:nvPr>
        </p:nvGraphicFramePr>
        <p:xfrm>
          <a:off x="550863" y="1836738"/>
          <a:ext cx="8128000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Українське читання</a:t>
            </a:r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8000" y="1651000"/>
          <a:ext cx="8128000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Українська мова</a:t>
            </a:r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8000" y="1651000"/>
          <a:ext cx="8128000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Математика</a:t>
            </a:r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50863" y="1693863"/>
          <a:ext cx="8128000" cy="4424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332038"/>
            <a:ext cx="8229600" cy="45259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8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Виховна робота </a:t>
            </a:r>
            <a:endParaRPr lang="ru-RU" sz="8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Зайнятість учнів у позаурочний час</a:t>
            </a:r>
            <a:endParaRPr lang="ru-RU" dirty="0"/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z="800" smtClean="0"/>
          </a:p>
        </p:txBody>
      </p:sp>
      <p:sp>
        <p:nvSpPr>
          <p:cNvPr id="5" name="6-конечная звезда 4"/>
          <p:cNvSpPr/>
          <p:nvPr/>
        </p:nvSpPr>
        <p:spPr>
          <a:xfrm>
            <a:off x="3428997" y="2214555"/>
            <a:ext cx="2643207" cy="3143272"/>
          </a:xfrm>
          <a:prstGeom prst="star6">
            <a:avLst>
              <a:gd name="adj" fmla="val 26667"/>
              <a:gd name="hf" fmla="val 115470"/>
            </a:avLst>
          </a:prstGeom>
          <a:scene3d>
            <a:camera prst="orthographicFront"/>
            <a:lightRig rig="threePt" dir="t"/>
          </a:scene3d>
          <a:sp3d prstMaterial="matte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7111" name="TextBox 5"/>
          <p:cNvSpPr txBox="1">
            <a:spLocks noChangeArrowheads="1"/>
          </p:cNvSpPr>
          <p:nvPr/>
        </p:nvSpPr>
        <p:spPr bwMode="auto">
          <a:xfrm>
            <a:off x="4572000" y="2857500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15</a:t>
            </a:r>
            <a:endParaRPr lang="ru-RU">
              <a:latin typeface="Calibri" pitchFamily="34" charset="0"/>
            </a:endParaRPr>
          </a:p>
        </p:txBody>
      </p:sp>
      <p:sp>
        <p:nvSpPr>
          <p:cNvPr id="47112" name="TextBox 6"/>
          <p:cNvSpPr txBox="1">
            <a:spLocks noChangeArrowheads="1"/>
          </p:cNvSpPr>
          <p:nvPr/>
        </p:nvSpPr>
        <p:spPr bwMode="auto">
          <a:xfrm>
            <a:off x="5357813" y="3214688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2</a:t>
            </a:r>
            <a:endParaRPr lang="ru-RU">
              <a:latin typeface="Calibri" pitchFamily="34" charset="0"/>
            </a:endParaRPr>
          </a:p>
        </p:txBody>
      </p:sp>
      <p:sp>
        <p:nvSpPr>
          <p:cNvPr id="47113" name="TextBox 7"/>
          <p:cNvSpPr txBox="1">
            <a:spLocks noChangeArrowheads="1"/>
          </p:cNvSpPr>
          <p:nvPr/>
        </p:nvSpPr>
        <p:spPr bwMode="auto">
          <a:xfrm>
            <a:off x="5214938" y="4000500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6</a:t>
            </a:r>
            <a:endParaRPr lang="ru-RU">
              <a:latin typeface="Calibri" pitchFamily="34" charset="0"/>
            </a:endParaRPr>
          </a:p>
        </p:txBody>
      </p:sp>
      <p:sp>
        <p:nvSpPr>
          <p:cNvPr id="47114" name="TextBox 8"/>
          <p:cNvSpPr txBox="1">
            <a:spLocks noChangeArrowheads="1"/>
          </p:cNvSpPr>
          <p:nvPr/>
        </p:nvSpPr>
        <p:spPr bwMode="auto">
          <a:xfrm>
            <a:off x="3929063" y="400050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4</a:t>
            </a:r>
            <a:endParaRPr lang="ru-RU">
              <a:latin typeface="Calibri" pitchFamily="34" charset="0"/>
            </a:endParaRPr>
          </a:p>
        </p:txBody>
      </p:sp>
      <p:sp>
        <p:nvSpPr>
          <p:cNvPr id="47115" name="TextBox 11"/>
          <p:cNvSpPr txBox="1">
            <a:spLocks noChangeArrowheads="1"/>
          </p:cNvSpPr>
          <p:nvPr/>
        </p:nvSpPr>
        <p:spPr bwMode="auto">
          <a:xfrm>
            <a:off x="3786188" y="3143250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14</a:t>
            </a:r>
            <a:endParaRPr lang="ru-RU">
              <a:latin typeface="Calibri" pitchFamily="34" charset="0"/>
            </a:endParaRPr>
          </a:p>
        </p:txBody>
      </p:sp>
      <p:sp>
        <p:nvSpPr>
          <p:cNvPr id="47116" name="TextBox 12"/>
          <p:cNvSpPr txBox="1">
            <a:spLocks noChangeArrowheads="1"/>
          </p:cNvSpPr>
          <p:nvPr/>
        </p:nvSpPr>
        <p:spPr bwMode="auto">
          <a:xfrm>
            <a:off x="4572000" y="4429125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1</a:t>
            </a:r>
            <a:endParaRPr lang="ru-RU">
              <a:latin typeface="Calibri" pitchFamily="34" charset="0"/>
            </a:endParaRPr>
          </a:p>
        </p:txBody>
      </p:sp>
      <p:sp>
        <p:nvSpPr>
          <p:cNvPr id="47117" name="TextBox 13"/>
          <p:cNvSpPr txBox="1">
            <a:spLocks noChangeArrowheads="1"/>
          </p:cNvSpPr>
          <p:nvPr/>
        </p:nvSpPr>
        <p:spPr bwMode="auto">
          <a:xfrm>
            <a:off x="3571875" y="1857375"/>
            <a:ext cx="221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    лінгвістичні гуртки</a:t>
            </a:r>
            <a:endParaRPr lang="ru-RU">
              <a:latin typeface="Calibri" pitchFamily="34" charset="0"/>
            </a:endParaRPr>
          </a:p>
        </p:txBody>
      </p:sp>
      <p:sp>
        <p:nvSpPr>
          <p:cNvPr id="47118" name="TextBox 14"/>
          <p:cNvSpPr txBox="1">
            <a:spLocks noChangeArrowheads="1"/>
          </p:cNvSpPr>
          <p:nvPr/>
        </p:nvSpPr>
        <p:spPr bwMode="auto">
          <a:xfrm>
            <a:off x="6072188" y="2786063"/>
            <a:ext cx="1357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музична</a:t>
            </a:r>
          </a:p>
          <a:p>
            <a:r>
              <a:rPr lang="uk-UA">
                <a:latin typeface="Calibri" pitchFamily="34" charset="0"/>
              </a:rPr>
              <a:t>школа</a:t>
            </a:r>
            <a:endParaRPr lang="ru-RU">
              <a:latin typeface="Calibri" pitchFamily="34" charset="0"/>
            </a:endParaRPr>
          </a:p>
        </p:txBody>
      </p:sp>
      <p:sp>
        <p:nvSpPr>
          <p:cNvPr id="47119" name="TextBox 15"/>
          <p:cNvSpPr txBox="1">
            <a:spLocks noChangeArrowheads="1"/>
          </p:cNvSpPr>
          <p:nvPr/>
        </p:nvSpPr>
        <p:spPr bwMode="auto">
          <a:xfrm>
            <a:off x="6072188" y="4143375"/>
            <a:ext cx="1214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природничі гуртки</a:t>
            </a:r>
            <a:endParaRPr lang="ru-RU">
              <a:latin typeface="Calibri" pitchFamily="34" charset="0"/>
            </a:endParaRPr>
          </a:p>
        </p:txBody>
      </p:sp>
      <p:sp>
        <p:nvSpPr>
          <p:cNvPr id="47120" name="TextBox 16"/>
          <p:cNvSpPr txBox="1">
            <a:spLocks noChangeArrowheads="1"/>
          </p:cNvSpPr>
          <p:nvPr/>
        </p:nvSpPr>
        <p:spPr bwMode="auto">
          <a:xfrm>
            <a:off x="2071688" y="2714625"/>
            <a:ext cx="1285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спортивні </a:t>
            </a:r>
          </a:p>
          <a:p>
            <a:r>
              <a:rPr lang="uk-UA">
                <a:latin typeface="Calibri" pitchFamily="34" charset="0"/>
              </a:rPr>
              <a:t>   секції</a:t>
            </a:r>
            <a:endParaRPr lang="ru-RU">
              <a:latin typeface="Calibri" pitchFamily="34" charset="0"/>
            </a:endParaRPr>
          </a:p>
        </p:txBody>
      </p:sp>
      <p:sp>
        <p:nvSpPr>
          <p:cNvPr id="47121" name="TextBox 17"/>
          <p:cNvSpPr txBox="1">
            <a:spLocks noChangeArrowheads="1"/>
          </p:cNvSpPr>
          <p:nvPr/>
        </p:nvSpPr>
        <p:spPr bwMode="auto">
          <a:xfrm>
            <a:off x="1857375" y="4214813"/>
            <a:ext cx="1500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танцювальні</a:t>
            </a:r>
          </a:p>
          <a:p>
            <a:r>
              <a:rPr lang="uk-UA">
                <a:latin typeface="Calibri" pitchFamily="34" charset="0"/>
              </a:rPr>
              <a:t>     гуртки</a:t>
            </a:r>
            <a:endParaRPr lang="ru-RU">
              <a:latin typeface="Calibri" pitchFamily="34" charset="0"/>
            </a:endParaRPr>
          </a:p>
        </p:txBody>
      </p:sp>
      <p:sp>
        <p:nvSpPr>
          <p:cNvPr id="47122" name="TextBox 18"/>
          <p:cNvSpPr txBox="1">
            <a:spLocks noChangeArrowheads="1"/>
          </p:cNvSpPr>
          <p:nvPr/>
        </p:nvSpPr>
        <p:spPr bwMode="auto">
          <a:xfrm>
            <a:off x="4214813" y="5429250"/>
            <a:ext cx="1285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  школа   мистецтв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8131" name="Содержимое 3" descr="IMG_336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" y="190500"/>
            <a:ext cx="8501063" cy="6453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9155" name="Содержимое 3" descr="IMG_312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38" y="428625"/>
            <a:ext cx="7985125" cy="5988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0179" name="Содержимое 3" descr="IMG_313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63" y="428625"/>
            <a:ext cx="8104187" cy="6078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03" name="Содержимое 3" descr="IMG_315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63" y="357188"/>
            <a:ext cx="81280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5" descr="IMG_336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2227" name="Содержимое 3" descr="IMG_315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5" y="285750"/>
            <a:ext cx="8429625" cy="6323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3251" name="Содержимое 3" descr="IMG_313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5" y="357188"/>
            <a:ext cx="8248650" cy="6186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4275" name="Содержимое 3" descr="IMG_313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5" y="285750"/>
            <a:ext cx="8270875" cy="6202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5299" name="Содержимое 3" descr="IMG_314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63" y="357188"/>
            <a:ext cx="8151812" cy="6113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6323" name="Содержимое 3" descr="IMG_333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5813" y="642938"/>
            <a:ext cx="7643812" cy="5732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7347" name="Содержимое 3" descr="IMG_333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500" y="500063"/>
            <a:ext cx="7913688" cy="5935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0" y="1214438"/>
            <a:ext cx="114300" cy="203200"/>
          </a:xfr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8371" name="Содержимое 3" descr="IMG_334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714625" y="928688"/>
            <a:ext cx="3902075" cy="5202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2143125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8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Наші  перемоги</a:t>
            </a:r>
            <a:endParaRPr lang="ru-RU" sz="8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543925" cy="6572250"/>
          </a:xfrm>
        </p:spPr>
        <p:txBody>
          <a:bodyPr/>
          <a:lstStyle/>
          <a:p>
            <a:pPr algn="l" eaLnBrk="1" hangingPunct="1"/>
            <a:r>
              <a:rPr lang="en-US" sz="1800" b="1" smtClean="0"/>
              <a:t>                                                                 </a:t>
            </a:r>
            <a:r>
              <a:rPr lang="en-US" sz="1800" b="1" u="sng" smtClean="0"/>
              <a:t> </a:t>
            </a:r>
            <a:r>
              <a:rPr lang="ru-RU" sz="1800" b="1" u="sng" smtClean="0"/>
              <a:t>4 – </a:t>
            </a:r>
            <a:r>
              <a:rPr lang="uk-UA" sz="1800" b="1" u="sng" smtClean="0"/>
              <a:t>б </a:t>
            </a:r>
            <a:r>
              <a:rPr lang="ru-RU" sz="1800" b="1" u="sng" smtClean="0"/>
              <a:t> клас:</a:t>
            </a:r>
            <a:r>
              <a:rPr lang="ru-RU" sz="1800" b="1" smtClean="0"/>
              <a:t/>
            </a:r>
            <a:br>
              <a:rPr lang="ru-RU" sz="1800" b="1" smtClean="0"/>
            </a:br>
            <a:r>
              <a:rPr lang="en-US" sz="1800" b="1" smtClean="0"/>
              <a:t>                                              </a:t>
            </a:r>
            <a:r>
              <a:rPr lang="ru-RU" sz="1800" b="1" u="sng" smtClean="0"/>
              <a:t>наші досягнення у 200</a:t>
            </a:r>
            <a:r>
              <a:rPr lang="uk-UA" sz="1800" b="1" u="sng" smtClean="0"/>
              <a:t>8</a:t>
            </a:r>
            <a:r>
              <a:rPr lang="ru-RU" sz="1800" b="1" u="sng" smtClean="0"/>
              <a:t>/</a:t>
            </a:r>
            <a:r>
              <a:rPr lang="uk-UA" sz="1800" b="1" u="sng" smtClean="0"/>
              <a:t>10</a:t>
            </a:r>
            <a:r>
              <a:rPr lang="ru-RU" sz="1800" b="1" u="sng" smtClean="0"/>
              <a:t> н.р.</a:t>
            </a: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>1) </a:t>
            </a:r>
            <a:r>
              <a:rPr lang="uk-UA" sz="1800" b="1" smtClean="0"/>
              <a:t>Войтович Наталія </a:t>
            </a:r>
            <a:r>
              <a:rPr lang="ru-RU" sz="1800" b="1" smtClean="0"/>
              <a:t>– І місце у </a:t>
            </a:r>
            <a:r>
              <a:rPr lang="uk-UA" sz="1800" b="1" smtClean="0"/>
              <a:t>міському  читацькому конкурсі на кращий відгук прочитаної книги. 2010рік</a:t>
            </a: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>2) </a:t>
            </a:r>
            <a:r>
              <a:rPr lang="uk-UA" sz="1800" b="1" smtClean="0"/>
              <a:t>Войтович Наталія </a:t>
            </a:r>
            <a:r>
              <a:rPr lang="ru-RU" sz="1800" b="1" smtClean="0"/>
              <a:t>– </a:t>
            </a:r>
            <a:r>
              <a:rPr lang="uk-UA" sz="1800" b="1" smtClean="0"/>
              <a:t>І місце по школі у читацькому конкурсі на кращий відгук прочитаної книги.2009рік</a:t>
            </a: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>3) </a:t>
            </a:r>
            <a:r>
              <a:rPr lang="uk-UA" sz="1800" b="1" smtClean="0"/>
              <a:t>Крикунов Микола – ІІ місце по школі у читацькому конкурсі на кращий відгук прочитаної книги.2009рік</a:t>
            </a: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>4) </a:t>
            </a:r>
            <a:r>
              <a:rPr lang="uk-UA" sz="1800" b="1" smtClean="0"/>
              <a:t>Толчин Костянтин </a:t>
            </a:r>
            <a:r>
              <a:rPr lang="ru-RU" sz="1800" b="1" smtClean="0"/>
              <a:t>– </a:t>
            </a:r>
            <a:r>
              <a:rPr lang="uk-UA" sz="1800" b="1" smtClean="0"/>
              <a:t> ІІІ місце </a:t>
            </a:r>
            <a:r>
              <a:rPr lang="ru-RU" sz="1800" b="1" smtClean="0"/>
              <a:t> у конкурсі </a:t>
            </a:r>
            <a:r>
              <a:rPr lang="uk-UA" sz="1800" b="1" smtClean="0"/>
              <a:t>на кращий відгук прочитаної книги. 2009рік</a:t>
            </a: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>5) </a:t>
            </a:r>
            <a:r>
              <a:rPr lang="uk-UA" sz="1800" b="1" smtClean="0"/>
              <a:t>Лісовський Андрій </a:t>
            </a:r>
            <a:r>
              <a:rPr lang="ru-RU" sz="1800" b="1" smtClean="0"/>
              <a:t>–  </a:t>
            </a:r>
            <a:r>
              <a:rPr lang="uk-UA" sz="1800" b="1" smtClean="0"/>
              <a:t>перемога </a:t>
            </a:r>
            <a:r>
              <a:rPr lang="ru-RU" sz="1800" b="1" smtClean="0"/>
              <a:t> у</a:t>
            </a:r>
            <a:r>
              <a:rPr lang="uk-UA" sz="1800" b="1" smtClean="0"/>
              <a:t>  шкільному конкурсі «Поробка замість ялинки» І місце</a:t>
            </a: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>6)</a:t>
            </a:r>
            <a:r>
              <a:rPr lang="uk-UA" sz="1800" b="1" smtClean="0"/>
              <a:t> Равкін Денис </a:t>
            </a:r>
            <a:r>
              <a:rPr lang="ru-RU" sz="1800" b="1" smtClean="0"/>
              <a:t>– перше</a:t>
            </a:r>
            <a:r>
              <a:rPr lang="uk-UA" sz="1800" b="1" smtClean="0"/>
              <a:t> місце у шкільній математичній олімпіаді </a:t>
            </a: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>7) </a:t>
            </a:r>
            <a:r>
              <a:rPr lang="uk-UA" sz="1800" b="1" smtClean="0"/>
              <a:t>Мацюк Микола</a:t>
            </a:r>
            <a:r>
              <a:rPr lang="ru-RU" sz="1800" b="1" smtClean="0"/>
              <a:t>–</a:t>
            </a:r>
            <a:r>
              <a:rPr lang="uk-UA" sz="1800" b="1" smtClean="0"/>
              <a:t> І місце</a:t>
            </a:r>
            <a:r>
              <a:rPr lang="ru-RU" sz="1800" b="1" smtClean="0"/>
              <a:t> по</a:t>
            </a:r>
            <a:r>
              <a:rPr lang="uk-UA" sz="1800" b="1" smtClean="0"/>
              <a:t> школі у конкурсі малюнків «Святий Миколай крокує Україною»</a:t>
            </a: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>8) </a:t>
            </a:r>
            <a:r>
              <a:rPr lang="uk-UA" sz="1800" b="1" smtClean="0"/>
              <a:t>Кожушко Марина </a:t>
            </a:r>
            <a:r>
              <a:rPr lang="ru-RU" sz="1800" b="1" smtClean="0"/>
              <a:t>– І місце по шко</a:t>
            </a:r>
            <a:r>
              <a:rPr lang="uk-UA" sz="1800" b="1" smtClean="0"/>
              <a:t>лі у конкурсі малюнків</a:t>
            </a: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>9) Команда хлопців посіла І місце у шкільних спортивних змаганнях </a:t>
            </a:r>
            <a:r>
              <a:rPr lang="uk-UA" sz="1800" b="1" smtClean="0"/>
              <a:t>«Козацькі розваги»</a:t>
            </a: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>10) І</a:t>
            </a:r>
            <a:r>
              <a:rPr lang="uk-UA" sz="1800" b="1" smtClean="0"/>
              <a:t> місце,2 місце,3 місце у шкільному турі читацького конкурсу на кращий відгук прочитаної книги</a:t>
            </a: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>11) Подяка класу за участь у конкурсі </a:t>
            </a:r>
            <a:r>
              <a:rPr lang="uk-UA" sz="1800" b="1" smtClean="0"/>
              <a:t>«Маленькі зірочки»</a:t>
            </a: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>12) І місце </a:t>
            </a:r>
            <a:r>
              <a:rPr lang="uk-UA" sz="1800" b="1" smtClean="0"/>
              <a:t>по молодшій школі по збору макулатури .</a:t>
            </a:r>
            <a:r>
              <a:rPr lang="ru-RU" sz="1800" b="1" smtClean="0"/>
              <a:t> </a:t>
            </a:r>
            <a:br>
              <a:rPr lang="ru-RU" sz="1800" b="1" smtClean="0"/>
            </a:br>
            <a:r>
              <a:rPr lang="uk-UA" sz="1800" b="1" smtClean="0"/>
              <a:t> </a:t>
            </a:r>
            <a:r>
              <a:rPr lang="ru-RU" sz="1800" b="1" smtClean="0"/>
              <a:t/>
            </a:r>
            <a:br>
              <a:rPr lang="ru-RU" sz="1800" b="1" smtClean="0"/>
            </a:br>
            <a:endParaRPr lang="ru-RU" sz="1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43" name="Содержимое 3" descr="Изображение 11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3" descr="IMG_319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2467" name="Содержимое 3" descr="IMG_331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5" y="4214813"/>
            <a:ext cx="2214563" cy="2187575"/>
          </a:xfrm>
        </p:spPr>
      </p:pic>
      <p:pic>
        <p:nvPicPr>
          <p:cNvPr id="62468" name="Рисунок 4" descr="IMG_331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75" y="2143125"/>
            <a:ext cx="21844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Рисунок 5" descr="IMG_331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357188"/>
            <a:ext cx="2401887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Рисунок 7" descr="IMG_3328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50" y="3643313"/>
            <a:ext cx="28575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Рисунок 8" descr="IMG_3329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72188" y="285750"/>
            <a:ext cx="2428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uk-UA" smtClean="0"/>
              <a:t>Мій кабінет</a:t>
            </a:r>
            <a:endParaRPr lang="ru-RU" smtClean="0"/>
          </a:p>
        </p:txBody>
      </p:sp>
      <p:pic>
        <p:nvPicPr>
          <p:cNvPr id="63491" name="Содержимое 3" descr="IMG_312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929313" y="500063"/>
            <a:ext cx="2922587" cy="5786437"/>
          </a:xfrm>
        </p:spPr>
      </p:pic>
      <p:pic>
        <p:nvPicPr>
          <p:cNvPr id="63492" name="Рисунок 4" descr="IMG_312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200025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42938" y="2214563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8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Мої досягнення </a:t>
            </a:r>
            <a:endParaRPr lang="ru-RU" sz="8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5539" name="Содержимое 3" descr="Изображение 10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6563" name="Содержимое 3" descr="Изображение 10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7587" name="Содержимое 3" descr="Изображение 11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8611" name="Содержимое 3" descr="Изображение 11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-30000"/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785938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8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Друкована робота</a:t>
            </a:r>
            <a:endParaRPr lang="ru-RU" sz="8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dirty="0" smtClean="0"/>
              <a:t>Особисті публікації</a:t>
            </a:r>
            <a:endParaRPr lang="ru-RU" sz="3600" dirty="0"/>
          </a:p>
        </p:txBody>
      </p:sp>
      <p:sp>
        <p:nvSpPr>
          <p:cNvPr id="70659" name="Содержимое 4"/>
          <p:cNvSpPr>
            <a:spLocks noGrp="1"/>
          </p:cNvSpPr>
          <p:nvPr>
            <p:ph idx="1"/>
          </p:nvPr>
        </p:nvSpPr>
        <p:spPr>
          <a:xfrm>
            <a:off x="428625" y="5715000"/>
            <a:ext cx="8229600" cy="9286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z="2800" smtClean="0"/>
              <a:t>                      2009 рік. Урок основи здоров’я </a:t>
            </a:r>
            <a:endParaRPr lang="ru-RU" sz="2800" smtClean="0"/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25" y="714375"/>
            <a:ext cx="38766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Содержимое 3" descr="rivn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75" y="142875"/>
            <a:ext cx="8858250" cy="7000875"/>
          </a:xfrm>
        </p:spPr>
      </p:pic>
      <p:sp>
        <p:nvSpPr>
          <p:cNvPr id="7" name="Прямоугольник 6"/>
          <p:cNvSpPr/>
          <p:nvPr/>
        </p:nvSpPr>
        <p:spPr>
          <a:xfrm>
            <a:off x="1428728" y="2714620"/>
            <a:ext cx="5369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Дякую за увагу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OBL_JPEG\028MANDRUEM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600200"/>
            <a:ext cx="1817688" cy="2362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3" descr="D:\OBL_JPEG\027LUDYN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200" y="2743200"/>
            <a:ext cx="1816100" cy="2362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4" descr="D:\OBL_JPEG\026TVARYN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67000" y="3581400"/>
            <a:ext cx="1865313" cy="24241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5" descr="D:\OBL_JPEG\025ROSLYNY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43400" y="4267200"/>
            <a:ext cx="1882775" cy="2438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4" name="Picture 6" descr="D:\OBL_JPEG\039MATEM_1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39000" y="3962400"/>
            <a:ext cx="1641475" cy="2133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5" name="Picture 7" descr="D:\OBL_JPEG\038MATEM_1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96000" y="2667000"/>
            <a:ext cx="1641475" cy="2133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6" name="Picture 8" descr="D:\OBL_JPEG\037MATEM_1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76800" y="1676400"/>
            <a:ext cx="1641475" cy="2133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52400" y="254000"/>
            <a:ext cx="4243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b="1">
                <a:latin typeface="Calibri" pitchFamily="34" charset="0"/>
              </a:rPr>
              <a:t>НАВКОЛИШНІЙ СВІТ</a:t>
            </a:r>
            <a:endParaRPr lang="ru-RU" sz="3600" b="1">
              <a:latin typeface="Calibri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257800" y="914400"/>
            <a:ext cx="30146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b="1">
                <a:latin typeface="Calibri" pitchFamily="34" charset="0"/>
              </a:rPr>
              <a:t>МАТЕМАТИКА</a:t>
            </a:r>
            <a:endParaRPr lang="ru-RU" sz="36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uk-UA" sz="4000" smtClean="0">
                <a:solidFill>
                  <a:srgbClr val="FFFF00"/>
                </a:solidFill>
                <a:latin typeface="Monotype Corsiva" pitchFamily="66" charset="0"/>
              </a:rPr>
              <a:t>Творчий звіт про методичну </a:t>
            </a:r>
          </a:p>
          <a:p>
            <a:pPr algn="ctr" eaLnBrk="1" hangingPunct="1">
              <a:buFont typeface="Arial" charset="0"/>
              <a:buNone/>
            </a:pPr>
            <a:r>
              <a:rPr lang="uk-UA" sz="4000" smtClean="0">
                <a:solidFill>
                  <a:srgbClr val="FFFF00"/>
                </a:solidFill>
                <a:latin typeface="Monotype Corsiva" pitchFamily="66" charset="0"/>
              </a:rPr>
              <a:t>діяльність вчителя</a:t>
            </a:r>
          </a:p>
          <a:p>
            <a:pPr algn="ctr" eaLnBrk="1" hangingPunct="1">
              <a:buFont typeface="Arial" charset="0"/>
              <a:buNone/>
            </a:pPr>
            <a:endParaRPr lang="uk-UA" sz="2800" smtClean="0"/>
          </a:p>
          <a:p>
            <a:pPr algn="ctr" eaLnBrk="1" hangingPunct="1">
              <a:buFont typeface="Arial" charset="0"/>
              <a:buNone/>
            </a:pPr>
            <a:endParaRPr lang="ru-RU" sz="28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3" y="2285991"/>
          <a:ext cx="8215371" cy="3143274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829216"/>
                <a:gridCol w="6386155"/>
              </a:tblGrid>
              <a:tr h="706028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bg1"/>
                          </a:solidFill>
                        </a:rPr>
                        <a:t>2005-2006</a:t>
                      </a:r>
                      <a:r>
                        <a:rPr lang="uk-UA" sz="1800" dirty="0" smtClean="0"/>
                        <a:t>  </a:t>
                      </a:r>
                      <a:endParaRPr lang="ru-RU" sz="18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Декретна</a:t>
                      </a:r>
                      <a:r>
                        <a:rPr lang="en-US" sz="1800" dirty="0" smtClean="0"/>
                        <a:t>  </a:t>
                      </a:r>
                      <a:r>
                        <a:rPr lang="uk-UA" sz="1800" dirty="0" smtClean="0"/>
                        <a:t> відпустка</a:t>
                      </a:r>
                      <a:endParaRPr lang="ru-RU" sz="18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218623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bg1"/>
                          </a:solidFill>
                        </a:rPr>
                        <a:t>2006-2007</a:t>
                      </a:r>
                    </a:p>
                    <a:p>
                      <a:pPr algn="ctr"/>
                      <a:r>
                        <a:rPr lang="uk-UA" sz="1800" dirty="0" smtClean="0">
                          <a:solidFill>
                            <a:schemeClr val="bg1"/>
                          </a:solidFill>
                        </a:rPr>
                        <a:t>2007-2008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Оптимізація навчально – виховного процесу</a:t>
                      </a:r>
                      <a:endParaRPr lang="ru-RU" sz="1800" dirty="0"/>
                    </a:p>
                  </a:txBody>
                  <a:tcPr anchor="ctr"/>
                </a:tc>
              </a:tr>
              <a:tr h="1218623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bg1"/>
                          </a:solidFill>
                        </a:rPr>
                        <a:t>2008-2009</a:t>
                      </a:r>
                    </a:p>
                    <a:p>
                      <a:pPr algn="ctr"/>
                      <a:r>
                        <a:rPr lang="uk-UA" sz="1800" dirty="0" smtClean="0">
                          <a:solidFill>
                            <a:schemeClr val="bg1"/>
                          </a:solidFill>
                        </a:rPr>
                        <a:t>2009-2010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Роль діяльнісного</a:t>
                      </a:r>
                      <a:r>
                        <a:rPr lang="uk-UA" sz="1800" baseline="0" dirty="0" smtClean="0"/>
                        <a:t> підходу в розвитку навчальних здібностей учнів початкових класів</a:t>
                      </a:r>
                      <a:endParaRPr lang="ru-RU" sz="1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uk-UA" sz="3600" smtClean="0">
                <a:solidFill>
                  <a:schemeClr val="accent1"/>
                </a:solidFill>
              </a:rPr>
              <a:t>Інформація про відвідування позашкільних заходів</a:t>
            </a:r>
            <a:endParaRPr lang="ru-RU" sz="3600" smtClean="0">
              <a:solidFill>
                <a:schemeClr val="accent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1357313"/>
          <a:ext cx="8572562" cy="5214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2"/>
                <a:gridCol w="2857520"/>
                <a:gridCol w="2170799"/>
                <a:gridCol w="1972611"/>
              </a:tblGrid>
              <a:tr h="819236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Дата 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Тип </a:t>
                      </a:r>
                    </a:p>
                    <a:p>
                      <a:pPr algn="ctr"/>
                      <a:r>
                        <a:rPr lang="uk-UA" sz="1800" dirty="0" smtClean="0"/>
                        <a:t>заходу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Місце </a:t>
                      </a:r>
                    </a:p>
                    <a:p>
                      <a:pPr algn="ctr"/>
                      <a:r>
                        <a:rPr lang="uk-UA" sz="1800" dirty="0" smtClean="0"/>
                        <a:t>проведення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Тема заходу</a:t>
                      </a:r>
                      <a:endParaRPr lang="ru-RU" sz="1800" dirty="0"/>
                    </a:p>
                  </a:txBody>
                  <a:tcPr anchor="ctr"/>
                </a:tc>
              </a:tr>
              <a:tr h="1036857">
                <a:tc>
                  <a:txBody>
                    <a:bodyPr/>
                    <a:lstStyle/>
                    <a:p>
                      <a:pPr algn="l"/>
                      <a:r>
                        <a:rPr lang="uk-UA" sz="1800" dirty="0" smtClean="0"/>
                        <a:t>20.10.06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dirty="0" smtClean="0"/>
                        <a:t>Майстер – клас</a:t>
                      </a:r>
                    </a:p>
                    <a:p>
                      <a:pPr algn="l"/>
                      <a:r>
                        <a:rPr lang="uk-UA" sz="1800" dirty="0" smtClean="0"/>
                        <a:t>Колесниченко В.І.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dirty="0" err="1" smtClean="0"/>
                        <a:t>Степанівська</a:t>
                      </a:r>
                      <a:r>
                        <a:rPr lang="uk-UA" sz="1800" dirty="0" smtClean="0"/>
                        <a:t> ЗОШ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dirty="0" smtClean="0"/>
                        <a:t>Методика роботи з   “ Букварем ”</a:t>
                      </a:r>
                      <a:endParaRPr lang="ru-RU" sz="1800" dirty="0"/>
                    </a:p>
                  </a:txBody>
                  <a:tcPr anchor="ctr"/>
                </a:tc>
              </a:tr>
              <a:tr h="704036">
                <a:tc>
                  <a:txBody>
                    <a:bodyPr/>
                    <a:lstStyle/>
                    <a:p>
                      <a:pPr algn="l"/>
                      <a:r>
                        <a:rPr lang="uk-UA" sz="1800" dirty="0" smtClean="0"/>
                        <a:t>25-27.04.07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dirty="0" smtClean="0"/>
                        <a:t>Семінар 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dirty="0" smtClean="0"/>
                        <a:t>РІПО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dirty="0" smtClean="0"/>
                        <a:t>“  Цікаве про корисне ”</a:t>
                      </a:r>
                      <a:endParaRPr lang="ru-RU" sz="1800" dirty="0"/>
                    </a:p>
                  </a:txBody>
                  <a:tcPr anchor="ctr"/>
                </a:tc>
              </a:tr>
              <a:tr h="1344068">
                <a:tc>
                  <a:txBody>
                    <a:bodyPr/>
                    <a:lstStyle/>
                    <a:p>
                      <a:pPr algn="l"/>
                      <a:r>
                        <a:rPr lang="uk-UA" sz="1800" dirty="0" smtClean="0"/>
                        <a:t>15.04.09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dirty="0" smtClean="0"/>
                        <a:t>Курси перепідготовки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dirty="0" smtClean="0"/>
                        <a:t>РІПО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dirty="0" smtClean="0"/>
                        <a:t>“ Випереджаюче</a:t>
                      </a:r>
                      <a:r>
                        <a:rPr lang="uk-UA" sz="1800" baseline="0" dirty="0" smtClean="0"/>
                        <a:t> вивчення математики в 1-4 класах ”</a:t>
                      </a:r>
                      <a:endParaRPr lang="ru-RU" sz="1800" dirty="0"/>
                    </a:p>
                  </a:txBody>
                  <a:tcPr anchor="ctr"/>
                </a:tc>
              </a:tr>
              <a:tr h="1310777">
                <a:tc>
                  <a:txBody>
                    <a:bodyPr/>
                    <a:lstStyle/>
                    <a:p>
                      <a:pPr algn="l"/>
                      <a:r>
                        <a:rPr lang="uk-UA" sz="1800" dirty="0" smtClean="0"/>
                        <a:t>27.10.09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dirty="0" smtClean="0"/>
                        <a:t>Всеукраїнська </a:t>
                      </a:r>
                    </a:p>
                    <a:p>
                      <a:pPr algn="l"/>
                      <a:r>
                        <a:rPr lang="uk-UA" sz="1800" dirty="0" smtClean="0"/>
                        <a:t>конференція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dirty="0" smtClean="0"/>
                        <a:t>РІПО,</a:t>
                      </a:r>
                      <a:r>
                        <a:rPr lang="uk-UA" sz="1800" baseline="0" dirty="0" smtClean="0"/>
                        <a:t> ЗОШ№50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dirty="0" smtClean="0"/>
                        <a:t>“ Інноваційні</a:t>
                      </a:r>
                      <a:r>
                        <a:rPr lang="uk-UA" sz="1800" baseline="0" dirty="0" smtClean="0"/>
                        <a:t>    технології ”</a:t>
                      </a:r>
                      <a:endParaRPr lang="ru-RU" sz="1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536</TotalTime>
  <Words>1221</Words>
  <Application>Microsoft Office PowerPoint</Application>
  <PresentationFormat>Экран (4:3)</PresentationFormat>
  <Paragraphs>340</Paragraphs>
  <Slides>69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8" baseType="lpstr">
      <vt:lpstr>Arial</vt:lpstr>
      <vt:lpstr>Calibri</vt:lpstr>
      <vt:lpstr>Monotype Corsiva</vt:lpstr>
      <vt:lpstr>Wingdings</vt:lpstr>
      <vt:lpstr>Times New Roman</vt:lpstr>
      <vt:lpstr>Courier New</vt:lpstr>
      <vt:lpstr>Arial Narrow</vt:lpstr>
      <vt:lpstr>ItalicT</vt:lpstr>
      <vt:lpstr>Тема Office</vt:lpstr>
      <vt:lpstr>Слайд 1</vt:lpstr>
      <vt:lpstr>Бондаренко Наталія Анатоліївна Освіта: вища Спеціальність: педагогіка  та методика початкового навчання. Кваліфікація: вчитель початкових класів. Педагогічний стаж – 24 роки. м. Херсон ЗОШ№1 </vt:lpstr>
      <vt:lpstr>Слайд 3</vt:lpstr>
      <vt:lpstr>Слайд 4</vt:lpstr>
      <vt:lpstr>Слайд 5</vt:lpstr>
      <vt:lpstr>Слайд 6</vt:lpstr>
      <vt:lpstr>Слайд 7</vt:lpstr>
      <vt:lpstr>Слайд 8</vt:lpstr>
      <vt:lpstr>Інформація про відвідування позашкільних заходів</vt:lpstr>
      <vt:lpstr>Інформація про проведення відкритих уроків</vt:lpstr>
      <vt:lpstr>Інформація про участь у шкільних заходах ( засіданнях МО, педрадах, конкурсах, виставках, предметних тижнях )</vt:lpstr>
      <vt:lpstr>Інформація про участь учнів у позашкільних заходах з предметів</vt:lpstr>
      <vt:lpstr>Слайд 13</vt:lpstr>
      <vt:lpstr>“ Добивайтеся того, щоб учні ваші побачили, відчули незрозуміле, щоб перед ними постало питання. Якщо вам вдалося цього досягти, маєте половину успіху. Адже запитання збуджують бажання знати “                                     В. Сухомлинський</vt:lpstr>
      <vt:lpstr>Слайд 15</vt:lpstr>
      <vt:lpstr>Слайд 16</vt:lpstr>
      <vt:lpstr>Слайд 17</vt:lpstr>
      <vt:lpstr>Модель діяльності вчителя</vt:lpstr>
      <vt:lpstr>Слайд 19</vt:lpstr>
      <vt:lpstr>Слайд 20</vt:lpstr>
      <vt:lpstr>Слайд 21</vt:lpstr>
      <vt:lpstr>Теми проектів </vt:lpstr>
      <vt:lpstr>Слайд 23</vt:lpstr>
      <vt:lpstr>Слайд 24</vt:lpstr>
      <vt:lpstr>Слайд 25</vt:lpstr>
      <vt:lpstr>Слайд 26</vt:lpstr>
      <vt:lpstr>Хребетні тварини</vt:lpstr>
      <vt:lpstr>    ТЕМА: ХРЕБЕТНІ ТВАРИНИ. РИБИ  </vt:lpstr>
      <vt:lpstr>Слайд 29</vt:lpstr>
      <vt:lpstr>Слайд 30</vt:lpstr>
      <vt:lpstr> Хребетні тварини</vt:lpstr>
      <vt:lpstr>Слайд 32</vt:lpstr>
      <vt:lpstr>Тест</vt:lpstr>
      <vt:lpstr>Слайд 34</vt:lpstr>
      <vt:lpstr>1.- б) 2.- б) 3.- а) 4.- а)</vt:lpstr>
      <vt:lpstr>  Акваріум </vt:lpstr>
      <vt:lpstr>Дякую за увагу</vt:lpstr>
      <vt:lpstr>Слайд 38</vt:lpstr>
      <vt:lpstr>Слайд 39</vt:lpstr>
      <vt:lpstr>Порівняльний моніторинг якості знань учнів</vt:lpstr>
      <vt:lpstr>Українське читання</vt:lpstr>
      <vt:lpstr>Українська мова</vt:lpstr>
      <vt:lpstr>Математика</vt:lpstr>
      <vt:lpstr>Слайд 44</vt:lpstr>
      <vt:lpstr>Зайнятість учнів у позаурочний час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                                                                  4 – б  клас:                                               наші досягнення у 2008/10 н.р. 1) Войтович Наталія – І місце у міському  читацькому конкурсі на кращий відгук прочитаної книги. 2010рік 2) Войтович Наталія – І місце по школі у читацькому конкурсі на кращий відгук прочитаної книги.2009рік 3) Крикунов Микола – ІІ місце по школі у читацькому конкурсі на кращий відгук прочитаної книги.2009рік 4) Толчин Костянтин –  ІІІ місце  у конкурсі на кращий відгук прочитаної книги. 2009рік 5) Лісовський Андрій –  перемога  у  шкільному конкурсі «Поробка замість ялинки» І місце 6) Равкін Денис – перше місце у шкільній математичній олімпіаді  7) Мацюк Микола– І місце по школі у конкурсі малюнків «Святий Миколай крокує Україною» 8) Кожушко Марина – І місце по школі у конкурсі малюнків 9) Команда хлопців посіла І місце у шкільних спортивних змаганнях «Козацькі розваги» 10) І місце,2 місце,3 місце у шкільному турі читацького конкурсу на кращий відгук прочитаної книги 11) Подяка класу за участь у конкурсі «Маленькі зірочки» 12) І місце по молодшій школі по збору макулатури .    </vt:lpstr>
      <vt:lpstr>Слайд 59</vt:lpstr>
      <vt:lpstr>Слайд 60</vt:lpstr>
      <vt:lpstr>Мій кабінет</vt:lpstr>
      <vt:lpstr>Слайд 62</vt:lpstr>
      <vt:lpstr>Слайд 63</vt:lpstr>
      <vt:lpstr>Слайд 64</vt:lpstr>
      <vt:lpstr>Слайд 65</vt:lpstr>
      <vt:lpstr>Слайд 66</vt:lpstr>
      <vt:lpstr>Слайд 67</vt:lpstr>
      <vt:lpstr>Особисті публікації</vt:lpstr>
      <vt:lpstr>Слайд 69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Toxa</dc:creator>
  <cp:lastModifiedBy>DNA7 X86</cp:lastModifiedBy>
  <cp:revision>70</cp:revision>
  <dcterms:created xsi:type="dcterms:W3CDTF">2010-02-07T11:34:58Z</dcterms:created>
  <dcterms:modified xsi:type="dcterms:W3CDTF">2012-03-20T18:14:37Z</dcterms:modified>
</cp:coreProperties>
</file>