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78" r:id="rId2"/>
    <p:sldId id="260" r:id="rId3"/>
    <p:sldId id="257" r:id="rId4"/>
    <p:sldId id="303" r:id="rId5"/>
    <p:sldId id="304" r:id="rId6"/>
    <p:sldId id="305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80" r:id="rId16"/>
    <p:sldId id="281" r:id="rId17"/>
    <p:sldId id="299" r:id="rId18"/>
    <p:sldId id="282" r:id="rId19"/>
    <p:sldId id="284" r:id="rId20"/>
    <p:sldId id="286" r:id="rId21"/>
    <p:sldId id="300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301" r:id="rId31"/>
    <p:sldId id="297" r:id="rId32"/>
    <p:sldId id="316" r:id="rId33"/>
    <p:sldId id="317" r:id="rId34"/>
    <p:sldId id="29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330"/>
    <a:srgbClr val="008000"/>
    <a:srgbClr val="FFFF66"/>
    <a:srgbClr val="45DF4C"/>
    <a:srgbClr val="9C2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7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7F8A-17CA-4854-8732-B50003AAE139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21C4-68B0-4441-80C2-03897232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5F1D-FF65-43EA-8D67-01151ED90C24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AF07-660E-43F0-8343-2D7D2867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97EB-4328-4A90-891A-473F172DE4D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EE43-7398-4F02-9BC3-CD5D2743E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CD29-EE6C-4699-A9B9-7C35B455746C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41D-9290-4F9E-8498-175A049B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D011-F93A-41F4-9BD1-17D36FB99C18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6E36-5D4D-4665-BC3B-ACEBBA0C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E30D-F0E2-4CFA-98E5-A6313171BB6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2A69-AABE-4691-84A1-B090F86D2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2F83-5296-42C3-A13A-8B3B1B2B41E8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B806-1704-426A-8176-76B4459B8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D285-B775-47A5-B176-4F3AFFF07321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BF14-6B8D-4664-9489-71C436076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548C-A1D9-4000-8064-9D3BAE81C1DD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28BA-B3C7-4BAD-A5CA-7F1016D6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29DB-8299-47D4-AFB7-DCAD858F5D6C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042D-5BE3-4060-A69C-5A389F1AE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9C4D-B267-4367-9321-00E316CDCD94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BF89-EAAA-49A6-99A3-30DCFB2B3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1EA4-C7DB-4EC7-962C-7C13F693BD76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CA3B-86D0-4943-8CBF-F7AC65979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7FDA4D7-CBAE-41E1-99E7-EDDDCD89889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E1BD83-A1D9-4693-BAE1-2915D999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emf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57250"/>
            <a:ext cx="9144000" cy="868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i="1" dirty="0" smtClean="0">
                <a:solidFill>
                  <a:srgbClr val="FFFF00"/>
                </a:solidFill>
              </a:rPr>
              <a:t>ПОРТФОЛІО ПЕДАГОГА</a:t>
            </a:r>
            <a:br>
              <a:rPr lang="uk-UA" sz="3600" i="1" dirty="0" smtClean="0">
                <a:solidFill>
                  <a:srgbClr val="FFFF00"/>
                </a:solidFill>
              </a:rPr>
            </a:br>
            <a:r>
              <a:rPr lang="uk-UA" sz="4000" i="1" dirty="0" smtClean="0">
                <a:solidFill>
                  <a:srgbClr val="FFFF00"/>
                </a:solidFill>
              </a:rPr>
              <a:t>                       </a:t>
            </a:r>
            <a:br>
              <a:rPr lang="uk-UA" sz="4000" i="1" dirty="0" smtClean="0">
                <a:solidFill>
                  <a:srgbClr val="FFFF00"/>
                </a:solidFill>
              </a:rPr>
            </a:br>
            <a:r>
              <a:rPr lang="uk-UA" sz="4000" i="1" dirty="0" smtClean="0">
                <a:solidFill>
                  <a:srgbClr val="FFFF00"/>
                </a:solidFill>
              </a:rPr>
              <a:t>  </a:t>
            </a:r>
            <a:r>
              <a:rPr lang="uk-UA" sz="4000" dirty="0" smtClean="0"/>
              <a:t>Кравчук </a:t>
            </a:r>
            <a:r>
              <a:rPr lang="uk-UA" sz="4000" dirty="0"/>
              <a:t>Олена Федорівна</a:t>
            </a: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51275" y="2205038"/>
            <a:ext cx="4846638" cy="3949700"/>
          </a:xfrm>
        </p:spPr>
        <p:txBody>
          <a:bodyPr/>
          <a:lstStyle/>
          <a:p>
            <a:pPr eaLnBrk="1" hangingPunct="1"/>
            <a:r>
              <a:rPr lang="uk-UA" sz="2400" b="1" i="1" smtClean="0"/>
              <a:t>Освіта</a:t>
            </a:r>
            <a:r>
              <a:rPr lang="uk-UA" sz="2400" smtClean="0"/>
              <a:t>: вища</a:t>
            </a:r>
          </a:p>
          <a:p>
            <a:pPr eaLnBrk="1" hangingPunct="1"/>
            <a:r>
              <a:rPr lang="uk-UA" sz="2400" b="1" i="1" smtClean="0"/>
              <a:t>Спеціальність</a:t>
            </a:r>
            <a:r>
              <a:rPr lang="uk-UA" sz="2400" smtClean="0"/>
              <a:t>: педагогіка та методика початкового навчання </a:t>
            </a:r>
          </a:p>
          <a:p>
            <a:pPr eaLnBrk="1" hangingPunct="1"/>
            <a:r>
              <a:rPr lang="uk-UA" sz="2400" b="1" i="1" smtClean="0"/>
              <a:t>Кваліфікація: </a:t>
            </a:r>
            <a:r>
              <a:rPr lang="uk-UA" sz="2400" smtClean="0"/>
              <a:t>учитель початкових класів</a:t>
            </a:r>
          </a:p>
          <a:p>
            <a:pPr eaLnBrk="1" hangingPunct="1"/>
            <a:r>
              <a:rPr lang="uk-UA" sz="2400" b="1" i="1" smtClean="0"/>
              <a:t>Педагогічний стаж:</a:t>
            </a:r>
            <a:r>
              <a:rPr lang="uk-UA" sz="2400" smtClean="0"/>
              <a:t> 2</a:t>
            </a:r>
            <a:r>
              <a:rPr lang="en-US" sz="2400" smtClean="0"/>
              <a:t>2</a:t>
            </a:r>
            <a:r>
              <a:rPr lang="uk-UA" sz="2400" smtClean="0"/>
              <a:t> роки</a:t>
            </a:r>
          </a:p>
          <a:p>
            <a:pPr eaLnBrk="1" hangingPunct="1"/>
            <a:r>
              <a:rPr lang="uk-UA" sz="2400" b="1" i="1" smtClean="0"/>
              <a:t>Категорія: вища</a:t>
            </a:r>
          </a:p>
          <a:p>
            <a:pPr eaLnBrk="1" hangingPunct="1"/>
            <a:r>
              <a:rPr lang="uk-UA" sz="2400" b="1" i="1" smtClean="0"/>
              <a:t>Звання: учитель - методист</a:t>
            </a:r>
            <a:endParaRPr lang="ru-RU" sz="2400" b="1" i="1" smtClean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2033587"/>
            <a:ext cx="34194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052513"/>
            <a:ext cx="3960812" cy="5243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288" y="1052513"/>
            <a:ext cx="4032250" cy="52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gray">
          <a:xfrm>
            <a:off x="357188" y="428625"/>
            <a:ext cx="8286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Зразки алгоритмів для учнів І – ІІ класу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6"/>
          <p:cNvSpPr>
            <a:spLocks noChangeArrowheads="1"/>
          </p:cNvSpPr>
          <p:nvPr/>
        </p:nvSpPr>
        <p:spPr bwMode="black">
          <a:xfrm>
            <a:off x="914400" y="56673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3315" name="Group 17"/>
          <p:cNvGrpSpPr>
            <a:grpSpLocks/>
          </p:cNvGrpSpPr>
          <p:nvPr/>
        </p:nvGrpSpPr>
        <p:grpSpPr bwMode="auto">
          <a:xfrm>
            <a:off x="1143000" y="5467350"/>
            <a:ext cx="2886075" cy="444500"/>
            <a:chOff x="624" y="672"/>
            <a:chExt cx="1773" cy="240"/>
          </a:xfrm>
        </p:grpSpPr>
        <p:sp>
          <p:nvSpPr>
            <p:cNvPr id="322578" name="AutoShape 18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337" name="AutoShape 19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3316" name="AutoShape 20"/>
          <p:cNvSpPr>
            <a:spLocks noChangeArrowheads="1"/>
          </p:cNvSpPr>
          <p:nvPr/>
        </p:nvSpPr>
        <p:spPr bwMode="black">
          <a:xfrm>
            <a:off x="4572000" y="56673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4800600" y="5467350"/>
            <a:ext cx="2886075" cy="444500"/>
            <a:chOff x="624" y="672"/>
            <a:chExt cx="1773" cy="240"/>
          </a:xfrm>
        </p:grpSpPr>
        <p:sp>
          <p:nvSpPr>
            <p:cNvPr id="322582" name="AutoShape 22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3318" name="Group 24"/>
          <p:cNvGrpSpPr>
            <a:grpSpLocks/>
          </p:cNvGrpSpPr>
          <p:nvPr/>
        </p:nvGrpSpPr>
        <p:grpSpPr bwMode="auto">
          <a:xfrm>
            <a:off x="468313" y="4857750"/>
            <a:ext cx="8243887" cy="552450"/>
            <a:chOff x="399" y="2820"/>
            <a:chExt cx="4929" cy="348"/>
          </a:xfrm>
        </p:grpSpPr>
        <p:sp>
          <p:nvSpPr>
            <p:cNvPr id="322585" name="AutoShape 25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EAEAEA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22586" name="AutoShape 26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EAEAEA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3319" name="Text Box 29"/>
          <p:cNvSpPr txBox="1">
            <a:spLocks noChangeArrowheads="1"/>
          </p:cNvSpPr>
          <p:nvPr/>
        </p:nvSpPr>
        <p:spPr bwMode="gray">
          <a:xfrm>
            <a:off x="1162050" y="4953000"/>
            <a:ext cx="7550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>
                <a:solidFill>
                  <a:srgbClr val="FF0000"/>
                </a:solidFill>
              </a:rPr>
              <a:t>Допомога у пошуковій діяльності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22594" name="AutoShape 34"/>
          <p:cNvSpPr>
            <a:spLocks noChangeArrowheads="1"/>
          </p:cNvSpPr>
          <p:nvPr/>
        </p:nvSpPr>
        <p:spPr bwMode="gray">
          <a:xfrm>
            <a:off x="1681163" y="4470400"/>
            <a:ext cx="2347912" cy="4572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22600" name="Text Box 40"/>
          <p:cNvSpPr txBox="1">
            <a:spLocks noChangeArrowheads="1"/>
          </p:cNvSpPr>
          <p:nvPr/>
        </p:nvSpPr>
        <p:spPr bwMode="black">
          <a:xfrm>
            <a:off x="2058988" y="450691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клас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2" name="Rectangle 41"/>
          <p:cNvSpPr>
            <a:spLocks noChangeArrowheads="1"/>
          </p:cNvSpPr>
          <p:nvPr/>
        </p:nvSpPr>
        <p:spPr bwMode="white">
          <a:xfrm>
            <a:off x="2166938" y="5513388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>
                <a:solidFill>
                  <a:srgbClr val="FFFFFF"/>
                </a:solidFill>
              </a:rPr>
              <a:t>учням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3323" name="Rectangle 42"/>
          <p:cNvSpPr>
            <a:spLocks noChangeArrowheads="1"/>
          </p:cNvSpPr>
          <p:nvPr/>
        </p:nvSpPr>
        <p:spPr bwMode="white">
          <a:xfrm>
            <a:off x="5719763" y="5513388"/>
            <a:ext cx="102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>
                <a:solidFill>
                  <a:srgbClr val="FFFFFF"/>
                </a:solidFill>
              </a:rPr>
              <a:t>батькам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3324" name="Rectangle 43"/>
          <p:cNvSpPr>
            <a:spLocks noChangeArrowheads="1"/>
          </p:cNvSpPr>
          <p:nvPr/>
        </p:nvSpPr>
        <p:spPr bwMode="black">
          <a:xfrm>
            <a:off x="938213" y="6092825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/>
              <a:t>Оптимізація навчального процесу</a:t>
            </a:r>
            <a:endParaRPr lang="en-US" sz="1400" b="1"/>
          </a:p>
        </p:txBody>
      </p:sp>
      <p:sp>
        <p:nvSpPr>
          <p:cNvPr id="13325" name="Rectangle 44"/>
          <p:cNvSpPr>
            <a:spLocks noChangeArrowheads="1"/>
          </p:cNvSpPr>
          <p:nvPr/>
        </p:nvSpPr>
        <p:spPr bwMode="black">
          <a:xfrm>
            <a:off x="4686300" y="6119813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/>
              <a:t>Спрямування самоосвітньої самостійної діяльності дітей</a:t>
            </a:r>
            <a:endParaRPr lang="en-US" sz="1400" b="1"/>
          </a:p>
        </p:txBody>
      </p:sp>
      <p:sp>
        <p:nvSpPr>
          <p:cNvPr id="322605" name="Text Box 45"/>
          <p:cNvSpPr txBox="1">
            <a:spLocks noChangeArrowheads="1"/>
          </p:cNvSpPr>
          <p:nvPr/>
        </p:nvSpPr>
        <p:spPr bwMode="black">
          <a:xfrm>
            <a:off x="5497513" y="44751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 in her</a:t>
            </a: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gray">
          <a:xfrm>
            <a:off x="5237163" y="4476750"/>
            <a:ext cx="2347912" cy="4572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black">
          <a:xfrm>
            <a:off x="5508625" y="4530725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клас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39863" y="857250"/>
            <a:ext cx="2789237" cy="3541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" name="Рисунок 2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4275" y="857250"/>
            <a:ext cx="2857500" cy="35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18"/>
          <p:cNvSpPr txBox="1">
            <a:spLocks noChangeArrowheads="1"/>
          </p:cNvSpPr>
          <p:nvPr/>
        </p:nvSpPr>
        <p:spPr bwMode="gray">
          <a:xfrm>
            <a:off x="214313" y="214313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Алгоритмічні довідники для учнів ІІ – ІІІ класу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ltGray">
          <a:xfrm>
            <a:off x="2987675" y="4687888"/>
            <a:ext cx="2638425" cy="15557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white">
          <a:xfrm>
            <a:off x="3384550" y="5003800"/>
            <a:ext cx="1844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solidFill>
                  <a:schemeClr val="bg1"/>
                </a:solidFill>
              </a:rPr>
              <a:t>Розвиток мисленнєвих операцій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476250" y="1189038"/>
            <a:ext cx="2211388" cy="1524000"/>
            <a:chOff x="4397" y="1430"/>
            <a:chExt cx="1005" cy="960"/>
          </a:xfrm>
        </p:grpSpPr>
        <p:sp>
          <p:nvSpPr>
            <p:cNvPr id="14350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351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41300" y="4719638"/>
            <a:ext cx="2687638" cy="1524000"/>
            <a:chOff x="4397" y="1430"/>
            <a:chExt cx="1005" cy="960"/>
          </a:xfrm>
        </p:grpSpPr>
        <p:sp>
          <p:nvSpPr>
            <p:cNvPr id="14348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2302" name="Rectangle 14"/>
          <p:cNvSpPr>
            <a:spLocks noChangeArrowheads="1"/>
          </p:cNvSpPr>
          <p:nvPr/>
        </p:nvSpPr>
        <p:spPr bwMode="gray">
          <a:xfrm>
            <a:off x="420688" y="1438275"/>
            <a:ext cx="2008187" cy="1016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Програма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комфортної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адаптації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gray">
          <a:xfrm>
            <a:off x="157163" y="4968875"/>
            <a:ext cx="2771775" cy="1016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Програма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факультативного курсу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gray">
          <a:xfrm>
            <a:off x="2987675" y="1239838"/>
            <a:ext cx="2638425" cy="1555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Опанування </a:t>
            </a:r>
          </a:p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нового виду</a:t>
            </a:r>
          </a:p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 діяльності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61412">
            <a:off x="6000750" y="571500"/>
            <a:ext cx="2176463" cy="314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54586">
            <a:off x="5975350" y="3441700"/>
            <a:ext cx="2390775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214313" y="214313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Друковані роботи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Результати моніторингових        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    відстежень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363" name="Group 237"/>
          <p:cNvGrpSpPr>
            <a:grpSpLocks/>
          </p:cNvGrpSpPr>
          <p:nvPr/>
        </p:nvGrpSpPr>
        <p:grpSpPr bwMode="auto">
          <a:xfrm>
            <a:off x="3773488" y="2270125"/>
            <a:ext cx="4760912" cy="2414588"/>
            <a:chOff x="1139" y="1540"/>
            <a:chExt cx="3639" cy="1846"/>
          </a:xfrm>
        </p:grpSpPr>
        <p:sp>
          <p:nvSpPr>
            <p:cNvPr id="15393" name="Line 238"/>
            <p:cNvSpPr>
              <a:spLocks noChangeShapeType="1"/>
            </p:cNvSpPr>
            <p:nvPr/>
          </p:nvSpPr>
          <p:spPr bwMode="ltGray">
            <a:xfrm>
              <a:off x="1139" y="154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4" name="Line 239"/>
            <p:cNvSpPr>
              <a:spLocks noChangeShapeType="1"/>
            </p:cNvSpPr>
            <p:nvPr/>
          </p:nvSpPr>
          <p:spPr bwMode="ltGray">
            <a:xfrm>
              <a:off x="1139" y="185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5" name="Line 240"/>
            <p:cNvSpPr>
              <a:spLocks noChangeShapeType="1"/>
            </p:cNvSpPr>
            <p:nvPr/>
          </p:nvSpPr>
          <p:spPr bwMode="ltGray">
            <a:xfrm>
              <a:off x="1139" y="215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6" name="Line 241"/>
            <p:cNvSpPr>
              <a:spLocks noChangeShapeType="1"/>
            </p:cNvSpPr>
            <p:nvPr/>
          </p:nvSpPr>
          <p:spPr bwMode="ltGray">
            <a:xfrm>
              <a:off x="1139" y="246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7" name="Line 242"/>
            <p:cNvSpPr>
              <a:spLocks noChangeShapeType="1"/>
            </p:cNvSpPr>
            <p:nvPr/>
          </p:nvSpPr>
          <p:spPr bwMode="ltGray">
            <a:xfrm>
              <a:off x="1139" y="276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8" name="Line 243"/>
            <p:cNvSpPr>
              <a:spLocks noChangeShapeType="1"/>
            </p:cNvSpPr>
            <p:nvPr/>
          </p:nvSpPr>
          <p:spPr bwMode="ltGray">
            <a:xfrm>
              <a:off x="1139" y="307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399" name="Line 244"/>
            <p:cNvSpPr>
              <a:spLocks noChangeShapeType="1"/>
            </p:cNvSpPr>
            <p:nvPr/>
          </p:nvSpPr>
          <p:spPr bwMode="ltGray">
            <a:xfrm>
              <a:off x="1139" y="3386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5364" name="Group 245"/>
          <p:cNvGrpSpPr>
            <a:grpSpLocks/>
          </p:cNvGrpSpPr>
          <p:nvPr/>
        </p:nvGrpSpPr>
        <p:grpSpPr bwMode="auto">
          <a:xfrm>
            <a:off x="3365500" y="2011363"/>
            <a:ext cx="569913" cy="2671762"/>
            <a:chOff x="1180" y="1344"/>
            <a:chExt cx="385" cy="1805"/>
          </a:xfrm>
        </p:grpSpPr>
        <p:sp>
          <p:nvSpPr>
            <p:cNvPr id="15386" name="Rectangle 246"/>
            <p:cNvSpPr>
              <a:spLocks noChangeArrowheads="1"/>
            </p:cNvSpPr>
            <p:nvPr/>
          </p:nvSpPr>
          <p:spPr bwMode="black">
            <a:xfrm>
              <a:off x="1185" y="2941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20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  <p:sp>
          <p:nvSpPr>
            <p:cNvPr id="15387" name="Rectangle 247"/>
            <p:cNvSpPr>
              <a:spLocks noChangeArrowheads="1"/>
            </p:cNvSpPr>
            <p:nvPr/>
          </p:nvSpPr>
          <p:spPr bwMode="black">
            <a:xfrm>
              <a:off x="1180" y="2688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30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  <p:sp>
          <p:nvSpPr>
            <p:cNvPr id="15388" name="Rectangle 248"/>
            <p:cNvSpPr>
              <a:spLocks noChangeArrowheads="1"/>
            </p:cNvSpPr>
            <p:nvPr/>
          </p:nvSpPr>
          <p:spPr bwMode="black">
            <a:xfrm>
              <a:off x="1181" y="2400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4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5389" name="Rectangle 249"/>
            <p:cNvSpPr>
              <a:spLocks noChangeArrowheads="1"/>
            </p:cNvSpPr>
            <p:nvPr/>
          </p:nvSpPr>
          <p:spPr bwMode="black">
            <a:xfrm>
              <a:off x="1198" y="2126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5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5390" name="Rectangle 250"/>
            <p:cNvSpPr>
              <a:spLocks noChangeArrowheads="1"/>
            </p:cNvSpPr>
            <p:nvPr/>
          </p:nvSpPr>
          <p:spPr bwMode="black">
            <a:xfrm>
              <a:off x="1197" y="1872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6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5391" name="Rectangle 251"/>
            <p:cNvSpPr>
              <a:spLocks noChangeArrowheads="1"/>
            </p:cNvSpPr>
            <p:nvPr/>
          </p:nvSpPr>
          <p:spPr bwMode="black">
            <a:xfrm>
              <a:off x="1197" y="1584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7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5392" name="Rectangle 252"/>
            <p:cNvSpPr>
              <a:spLocks noChangeArrowheads="1"/>
            </p:cNvSpPr>
            <p:nvPr/>
          </p:nvSpPr>
          <p:spPr bwMode="black">
            <a:xfrm>
              <a:off x="1198" y="1344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80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</p:grpSp>
      <p:grpSp>
        <p:nvGrpSpPr>
          <p:cNvPr id="15365" name="Group 254"/>
          <p:cNvGrpSpPr>
            <a:grpSpLocks/>
          </p:cNvGrpSpPr>
          <p:nvPr/>
        </p:nvGrpSpPr>
        <p:grpSpPr bwMode="auto">
          <a:xfrm>
            <a:off x="1884363" y="4879975"/>
            <a:ext cx="6478587" cy="792163"/>
            <a:chOff x="1008" y="3150"/>
            <a:chExt cx="4081" cy="499"/>
          </a:xfrm>
        </p:grpSpPr>
        <p:sp>
          <p:nvSpPr>
            <p:cNvPr id="15378" name="Rectangle 255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600000" lon="899994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5379" name="Group 256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15380" name="Line 257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Line 258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Line 259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Line 260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Line 261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Line 262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4871" name="Freeform 263"/>
          <p:cNvSpPr>
            <a:spLocks/>
          </p:cNvSpPr>
          <p:nvPr/>
        </p:nvSpPr>
        <p:spPr bwMode="gray">
          <a:xfrm>
            <a:off x="3538538" y="2317750"/>
            <a:ext cx="4668837" cy="2808288"/>
          </a:xfrm>
          <a:custGeom>
            <a:avLst/>
            <a:gdLst>
              <a:gd name="T0" fmla="*/ 430 w 3569"/>
              <a:gd name="T1" fmla="*/ 1727 h 2147"/>
              <a:gd name="T2" fmla="*/ 1569 w 3569"/>
              <a:gd name="T3" fmla="*/ 1343 h 2147"/>
              <a:gd name="T4" fmla="*/ 2767 w 3569"/>
              <a:gd name="T5" fmla="*/ 118 h 2147"/>
              <a:gd name="T6" fmla="*/ 3547 w 3569"/>
              <a:gd name="T7" fmla="*/ 531 h 2147"/>
              <a:gd name="T8" fmla="*/ 3569 w 3569"/>
              <a:gd name="T9" fmla="*/ 2147 h 2147"/>
              <a:gd name="T10" fmla="*/ 0 w 3569"/>
              <a:gd name="T11" fmla="*/ 2141 h 2147"/>
              <a:gd name="T12" fmla="*/ 430 w 3569"/>
              <a:gd name="T13" fmla="*/ 1727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24872" name="Freeform 264"/>
          <p:cNvSpPr>
            <a:spLocks/>
          </p:cNvSpPr>
          <p:nvPr/>
        </p:nvSpPr>
        <p:spPr bwMode="gray">
          <a:xfrm>
            <a:off x="3354388" y="2946400"/>
            <a:ext cx="4640262" cy="2403475"/>
          </a:xfrm>
          <a:custGeom>
            <a:avLst/>
            <a:gdLst>
              <a:gd name="T0" fmla="*/ 291 w 3136"/>
              <a:gd name="T1" fmla="*/ 718 h 1206"/>
              <a:gd name="T2" fmla="*/ 1189 w 3136"/>
              <a:gd name="T3" fmla="*/ 59 h 1206"/>
              <a:gd name="T4" fmla="*/ 3136 w 3136"/>
              <a:gd name="T5" fmla="*/ 880 h 1206"/>
              <a:gd name="T6" fmla="*/ 3135 w 3136"/>
              <a:gd name="T7" fmla="*/ 1206 h 1206"/>
              <a:gd name="T8" fmla="*/ 0 w 3136"/>
              <a:gd name="T9" fmla="*/ 1082 h 1206"/>
              <a:gd name="T10" fmla="*/ 291 w 3136"/>
              <a:gd name="T11" fmla="*/ 718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24878" name="Rectangle 270"/>
          <p:cNvSpPr>
            <a:spLocks noChangeArrowheads="1"/>
          </p:cNvSpPr>
          <p:nvPr/>
        </p:nvSpPr>
        <p:spPr bwMode="auto">
          <a:xfrm>
            <a:off x="6592888" y="3028950"/>
            <a:ext cx="135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 клас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4879" name="Rectangle 271"/>
          <p:cNvSpPr>
            <a:spLocks noChangeArrowheads="1"/>
          </p:cNvSpPr>
          <p:nvPr/>
        </p:nvSpPr>
        <p:spPr bwMode="auto">
          <a:xfrm>
            <a:off x="4405313" y="4186238"/>
            <a:ext cx="1420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 клас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5370" name="AutoShape 272"/>
          <p:cNvSpPr>
            <a:spLocks noChangeArrowheads="1"/>
          </p:cNvSpPr>
          <p:nvPr/>
        </p:nvSpPr>
        <p:spPr bwMode="gray">
          <a:xfrm>
            <a:off x="4138613" y="2343150"/>
            <a:ext cx="1955800" cy="355600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600">
                <a:solidFill>
                  <a:srgbClr val="FFFFFF"/>
                </a:solidFill>
                <a:cs typeface="Arial" charset="0"/>
              </a:rPr>
              <a:t>Якість знань</a:t>
            </a:r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1" name="AutoShape 273"/>
          <p:cNvSpPr>
            <a:spLocks noChangeArrowheads="1"/>
          </p:cNvSpPr>
          <p:nvPr/>
        </p:nvSpPr>
        <p:spPr bwMode="gray">
          <a:xfrm>
            <a:off x="6227763" y="1828800"/>
            <a:ext cx="1981200" cy="387350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600">
                <a:solidFill>
                  <a:srgbClr val="FFFFFF"/>
                </a:solidFill>
                <a:cs typeface="Arial" charset="0"/>
              </a:rPr>
              <a:t>Якість знань</a:t>
            </a:r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2" name="Rectangle 274"/>
          <p:cNvSpPr>
            <a:spLocks noChangeArrowheads="1"/>
          </p:cNvSpPr>
          <p:nvPr/>
        </p:nvSpPr>
        <p:spPr bwMode="black">
          <a:xfrm>
            <a:off x="1306513" y="3924300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cs typeface="Arial" charset="0"/>
              </a:rPr>
              <a:t>2006/07</a:t>
            </a:r>
            <a:endParaRPr lang="en-US" b="1">
              <a:cs typeface="Arial" charset="0"/>
            </a:endParaRPr>
          </a:p>
        </p:txBody>
      </p:sp>
      <p:sp>
        <p:nvSpPr>
          <p:cNvPr id="15373" name="Rectangle 275"/>
          <p:cNvSpPr>
            <a:spLocks noChangeArrowheads="1"/>
          </p:cNvSpPr>
          <p:nvPr/>
        </p:nvSpPr>
        <p:spPr bwMode="black">
          <a:xfrm>
            <a:off x="1306513" y="4340225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cs typeface="Arial" charset="0"/>
              </a:rPr>
              <a:t>2010/11</a:t>
            </a:r>
            <a:endParaRPr lang="en-US" b="1">
              <a:cs typeface="Arial" charset="0"/>
            </a:endParaRPr>
          </a:p>
        </p:txBody>
      </p:sp>
      <p:sp>
        <p:nvSpPr>
          <p:cNvPr id="15374" name="Rectangle 276"/>
          <p:cNvSpPr>
            <a:spLocks noChangeArrowheads="1"/>
          </p:cNvSpPr>
          <p:nvPr/>
        </p:nvSpPr>
        <p:spPr bwMode="black">
          <a:xfrm>
            <a:off x="665163" y="2095500"/>
            <a:ext cx="246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>
              <a:cs typeface="Arial" charset="0"/>
            </a:endParaRPr>
          </a:p>
        </p:txBody>
      </p:sp>
      <p:sp>
        <p:nvSpPr>
          <p:cNvPr id="15375" name="Line 277"/>
          <p:cNvSpPr>
            <a:spLocks noChangeShapeType="1"/>
          </p:cNvSpPr>
          <p:nvPr/>
        </p:nvSpPr>
        <p:spPr bwMode="black">
          <a:xfrm>
            <a:off x="665163" y="3695700"/>
            <a:ext cx="2514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4886" name="Oval 278"/>
          <p:cNvSpPr>
            <a:spLocks noChangeArrowheads="1"/>
          </p:cNvSpPr>
          <p:nvPr/>
        </p:nvSpPr>
        <p:spPr bwMode="gray">
          <a:xfrm>
            <a:off x="949325" y="43815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4887" name="Oval 279"/>
          <p:cNvSpPr>
            <a:spLocks noChangeArrowheads="1"/>
          </p:cNvSpPr>
          <p:nvPr/>
        </p:nvSpPr>
        <p:spPr bwMode="gray">
          <a:xfrm>
            <a:off x="942975" y="3954463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Поширення досвіду</a:t>
            </a:r>
            <a:endParaRPr lang="en-US" sz="3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7" name="Arc 20"/>
          <p:cNvSpPr>
            <a:spLocks/>
          </p:cNvSpPr>
          <p:nvPr/>
        </p:nvSpPr>
        <p:spPr bwMode="gray">
          <a:xfrm rot="692470">
            <a:off x="3800475" y="2520950"/>
            <a:ext cx="1382713" cy="1074738"/>
          </a:xfrm>
          <a:custGeom>
            <a:avLst/>
            <a:gdLst>
              <a:gd name="T0" fmla="*/ 0 w 12831"/>
              <a:gd name="T1" fmla="*/ 2147483647 h 21600"/>
              <a:gd name="T2" fmla="*/ 2147483647 w 12831"/>
              <a:gd name="T3" fmla="*/ 2147483647 h 21600"/>
              <a:gd name="T4" fmla="*/ 2147483647 w 12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2831"/>
              <a:gd name="T10" fmla="*/ 0 h 21600"/>
              <a:gd name="T11" fmla="*/ 12831 w 12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8" name="Group 21"/>
          <p:cNvGrpSpPr>
            <a:grpSpLocks/>
          </p:cNvGrpSpPr>
          <p:nvPr/>
        </p:nvGrpSpPr>
        <p:grpSpPr bwMode="auto">
          <a:xfrm>
            <a:off x="2667000" y="5772150"/>
            <a:ext cx="3581400" cy="914400"/>
            <a:chOff x="2309" y="1872"/>
            <a:chExt cx="1915" cy="749"/>
          </a:xfrm>
        </p:grpSpPr>
        <p:pic>
          <p:nvPicPr>
            <p:cNvPr id="16439" name="Picture 22" descr="shadow_1_m"/>
            <p:cNvPicPr>
              <a:picLocks noChangeAspect="1" noChangeArrowheads="1"/>
            </p:cNvPicPr>
            <p:nvPr/>
          </p:nvPicPr>
          <p:blipFill>
            <a:blip r:embed="rId2" cstate="email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40" name="Group 23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6441" name="Oval 24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2" name="Oval 25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370" name="Freeform 26"/>
          <p:cNvSpPr>
            <a:spLocks/>
          </p:cNvSpPr>
          <p:nvPr/>
        </p:nvSpPr>
        <p:spPr bwMode="gray">
          <a:xfrm>
            <a:off x="3505200" y="1428750"/>
            <a:ext cx="2200275" cy="4800600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6390" name="Group 27"/>
          <p:cNvGrpSpPr>
            <a:grpSpLocks/>
          </p:cNvGrpSpPr>
          <p:nvPr/>
        </p:nvGrpSpPr>
        <p:grpSpPr bwMode="auto">
          <a:xfrm>
            <a:off x="3324225" y="2190750"/>
            <a:ext cx="409575" cy="393700"/>
            <a:chOff x="1833" y="1596"/>
            <a:chExt cx="368" cy="355"/>
          </a:xfrm>
        </p:grpSpPr>
        <p:pic>
          <p:nvPicPr>
            <p:cNvPr id="16434" name="Picture 28" descr="circuler_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73" name="Oval 29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38" name="Picture 30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Group 31"/>
          <p:cNvGrpSpPr>
            <a:grpSpLocks/>
          </p:cNvGrpSpPr>
          <p:nvPr/>
        </p:nvGrpSpPr>
        <p:grpSpPr bwMode="auto">
          <a:xfrm>
            <a:off x="5305425" y="2620963"/>
            <a:ext cx="333375" cy="320675"/>
            <a:chOff x="3206" y="1632"/>
            <a:chExt cx="298" cy="289"/>
          </a:xfrm>
        </p:grpSpPr>
        <p:pic>
          <p:nvPicPr>
            <p:cNvPr id="16429" name="Picture 32" descr="circuler_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77" name="Oval 33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33" name="Picture 34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2" name="Group 35"/>
          <p:cNvGrpSpPr>
            <a:grpSpLocks/>
          </p:cNvGrpSpPr>
          <p:nvPr/>
        </p:nvGrpSpPr>
        <p:grpSpPr bwMode="auto">
          <a:xfrm rot="692470">
            <a:off x="6024563" y="3063875"/>
            <a:ext cx="1190625" cy="1162050"/>
            <a:chOff x="4055" y="2088"/>
            <a:chExt cx="436" cy="422"/>
          </a:xfrm>
        </p:grpSpPr>
        <p:pic>
          <p:nvPicPr>
            <p:cNvPr id="16426" name="Picture 36" descr="circul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81" name="Oval 37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28" name="Picture 38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3" name="Group 39"/>
          <p:cNvGrpSpPr>
            <a:grpSpLocks/>
          </p:cNvGrpSpPr>
          <p:nvPr/>
        </p:nvGrpSpPr>
        <p:grpSpPr bwMode="auto">
          <a:xfrm>
            <a:off x="1762125" y="2278063"/>
            <a:ext cx="984250" cy="952500"/>
            <a:chOff x="887" y="2040"/>
            <a:chExt cx="433" cy="422"/>
          </a:xfrm>
        </p:grpSpPr>
        <p:pic>
          <p:nvPicPr>
            <p:cNvPr id="16423" name="Picture 40" descr="circuler_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85" name="Oval 41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25" name="Picture 42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4" name="Group 43"/>
          <p:cNvGrpSpPr>
            <a:grpSpLocks/>
          </p:cNvGrpSpPr>
          <p:nvPr/>
        </p:nvGrpSpPr>
        <p:grpSpPr bwMode="auto">
          <a:xfrm>
            <a:off x="2147888" y="3551238"/>
            <a:ext cx="660400" cy="631825"/>
            <a:chOff x="1224" y="2711"/>
            <a:chExt cx="530" cy="512"/>
          </a:xfrm>
        </p:grpSpPr>
        <p:pic>
          <p:nvPicPr>
            <p:cNvPr id="16418" name="Picture 44" descr="circuler_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89" name="Oval 45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22" name="Picture 46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5" name="Group 47"/>
          <p:cNvGrpSpPr>
            <a:grpSpLocks/>
          </p:cNvGrpSpPr>
          <p:nvPr/>
        </p:nvGrpSpPr>
        <p:grpSpPr bwMode="auto">
          <a:xfrm>
            <a:off x="3427413" y="3911600"/>
            <a:ext cx="1263650" cy="1222375"/>
            <a:chOff x="2323" y="2847"/>
            <a:chExt cx="636" cy="616"/>
          </a:xfrm>
        </p:grpSpPr>
        <p:pic>
          <p:nvPicPr>
            <p:cNvPr id="16415" name="Picture 48" descr="circuler_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93" name="Oval 49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17" name="Picture 50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6" name="Group 51"/>
          <p:cNvGrpSpPr>
            <a:grpSpLocks/>
          </p:cNvGrpSpPr>
          <p:nvPr/>
        </p:nvGrpSpPr>
        <p:grpSpPr bwMode="auto">
          <a:xfrm>
            <a:off x="5454650" y="4313238"/>
            <a:ext cx="660400" cy="635000"/>
            <a:chOff x="3528" y="2759"/>
            <a:chExt cx="530" cy="512"/>
          </a:xfrm>
        </p:grpSpPr>
        <p:pic>
          <p:nvPicPr>
            <p:cNvPr id="16410" name="Picture 52" descr="circuler_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97" name="Oval 53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14" name="Picture 54" descr="Picture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7" name="Arc 55"/>
          <p:cNvSpPr>
            <a:spLocks/>
          </p:cNvSpPr>
          <p:nvPr/>
        </p:nvSpPr>
        <p:spPr bwMode="gray">
          <a:xfrm rot="692470">
            <a:off x="4432300" y="2849563"/>
            <a:ext cx="1951038" cy="933450"/>
          </a:xfrm>
          <a:custGeom>
            <a:avLst/>
            <a:gdLst>
              <a:gd name="T0" fmla="*/ 2147483647 w 18088"/>
              <a:gd name="T1" fmla="*/ 0 h 18769"/>
              <a:gd name="T2" fmla="*/ 2147483647 w 18088"/>
              <a:gd name="T3" fmla="*/ 2147483647 h 18769"/>
              <a:gd name="T4" fmla="*/ 0 w 18088"/>
              <a:gd name="T5" fmla="*/ 2147483647 h 18769"/>
              <a:gd name="T6" fmla="*/ 0 60000 65536"/>
              <a:gd name="T7" fmla="*/ 0 60000 65536"/>
              <a:gd name="T8" fmla="*/ 0 60000 65536"/>
              <a:gd name="T9" fmla="*/ 0 w 18088"/>
              <a:gd name="T10" fmla="*/ 0 h 18769"/>
              <a:gd name="T11" fmla="*/ 18088 w 18088"/>
              <a:gd name="T12" fmla="*/ 18769 h 18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Arc 56"/>
          <p:cNvSpPr>
            <a:spLocks/>
          </p:cNvSpPr>
          <p:nvPr/>
        </p:nvSpPr>
        <p:spPr bwMode="gray">
          <a:xfrm rot="692470">
            <a:off x="4278313" y="3754438"/>
            <a:ext cx="2328862" cy="657225"/>
          </a:xfrm>
          <a:custGeom>
            <a:avLst/>
            <a:gdLst>
              <a:gd name="T0" fmla="*/ 2147483647 w 21600"/>
              <a:gd name="T1" fmla="*/ 0 h 13223"/>
              <a:gd name="T2" fmla="*/ 2147483647 w 21600"/>
              <a:gd name="T3" fmla="*/ 2147483647 h 13223"/>
              <a:gd name="T4" fmla="*/ 0 w 21600"/>
              <a:gd name="T5" fmla="*/ 2147483647 h 13223"/>
              <a:gd name="T6" fmla="*/ 0 60000 65536"/>
              <a:gd name="T7" fmla="*/ 0 60000 65536"/>
              <a:gd name="T8" fmla="*/ 0 60000 65536"/>
              <a:gd name="T9" fmla="*/ 0 w 21600"/>
              <a:gd name="T10" fmla="*/ 0 h 13223"/>
              <a:gd name="T11" fmla="*/ 21600 w 21600"/>
              <a:gd name="T12" fmla="*/ 13223 h 13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Arc 57"/>
          <p:cNvSpPr>
            <a:spLocks/>
          </p:cNvSpPr>
          <p:nvPr/>
        </p:nvSpPr>
        <p:spPr bwMode="gray">
          <a:xfrm rot="692470">
            <a:off x="4240213" y="3683000"/>
            <a:ext cx="1309687" cy="1047750"/>
          </a:xfrm>
          <a:custGeom>
            <a:avLst/>
            <a:gdLst>
              <a:gd name="T0" fmla="*/ 2147483647 w 12127"/>
              <a:gd name="T1" fmla="*/ 2147483647 h 21079"/>
              <a:gd name="T2" fmla="*/ 2147483647 w 12127"/>
              <a:gd name="T3" fmla="*/ 2147483647 h 21079"/>
              <a:gd name="T4" fmla="*/ 0 w 12127"/>
              <a:gd name="T5" fmla="*/ 0 h 21079"/>
              <a:gd name="T6" fmla="*/ 0 60000 65536"/>
              <a:gd name="T7" fmla="*/ 0 60000 65536"/>
              <a:gd name="T8" fmla="*/ 0 60000 65536"/>
              <a:gd name="T9" fmla="*/ 0 w 12127"/>
              <a:gd name="T10" fmla="*/ 0 h 21079"/>
              <a:gd name="T11" fmla="*/ 12127 w 12127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Arc 58"/>
          <p:cNvSpPr>
            <a:spLocks/>
          </p:cNvSpPr>
          <p:nvPr/>
        </p:nvSpPr>
        <p:spPr bwMode="gray">
          <a:xfrm rot="692470">
            <a:off x="2776538" y="3386138"/>
            <a:ext cx="1503362" cy="1009650"/>
          </a:xfrm>
          <a:custGeom>
            <a:avLst/>
            <a:gdLst>
              <a:gd name="T0" fmla="*/ 2147483647 w 13927"/>
              <a:gd name="T1" fmla="*/ 2147483647 h 20367"/>
              <a:gd name="T2" fmla="*/ 0 w 13927"/>
              <a:gd name="T3" fmla="*/ 2147483647 h 20367"/>
              <a:gd name="T4" fmla="*/ 2147483647 w 13927"/>
              <a:gd name="T5" fmla="*/ 0 h 20367"/>
              <a:gd name="T6" fmla="*/ 0 60000 65536"/>
              <a:gd name="T7" fmla="*/ 0 60000 65536"/>
              <a:gd name="T8" fmla="*/ 0 60000 65536"/>
              <a:gd name="T9" fmla="*/ 0 w 13927"/>
              <a:gd name="T10" fmla="*/ 0 h 20367"/>
              <a:gd name="T11" fmla="*/ 13927 w 13927"/>
              <a:gd name="T12" fmla="*/ 20367 h 20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rc 59"/>
          <p:cNvSpPr>
            <a:spLocks/>
          </p:cNvSpPr>
          <p:nvPr/>
        </p:nvSpPr>
        <p:spPr bwMode="gray">
          <a:xfrm rot="692470">
            <a:off x="1978025" y="3184525"/>
            <a:ext cx="2332038" cy="604838"/>
          </a:xfrm>
          <a:custGeom>
            <a:avLst/>
            <a:gdLst>
              <a:gd name="T0" fmla="*/ 2147483647 w 21600"/>
              <a:gd name="T1" fmla="*/ 2147483647 h 12198"/>
              <a:gd name="T2" fmla="*/ 2147483647 w 21600"/>
              <a:gd name="T3" fmla="*/ 0 h 12198"/>
              <a:gd name="T4" fmla="*/ 2147483647 w 21600"/>
              <a:gd name="T5" fmla="*/ 2147483647 h 12198"/>
              <a:gd name="T6" fmla="*/ 0 60000 65536"/>
              <a:gd name="T7" fmla="*/ 0 60000 65536"/>
              <a:gd name="T8" fmla="*/ 0 60000 65536"/>
              <a:gd name="T9" fmla="*/ 0 w 21600"/>
              <a:gd name="T10" fmla="*/ 0 h 12198"/>
              <a:gd name="T11" fmla="*/ 21600 w 21600"/>
              <a:gd name="T12" fmla="*/ 12198 h 12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rc 60"/>
          <p:cNvSpPr>
            <a:spLocks/>
          </p:cNvSpPr>
          <p:nvPr/>
        </p:nvSpPr>
        <p:spPr bwMode="gray">
          <a:xfrm rot="692470">
            <a:off x="2632075" y="2465388"/>
            <a:ext cx="1808163" cy="903287"/>
          </a:xfrm>
          <a:custGeom>
            <a:avLst/>
            <a:gdLst>
              <a:gd name="T0" fmla="*/ 0 w 16756"/>
              <a:gd name="T1" fmla="*/ 2147483647 h 18207"/>
              <a:gd name="T2" fmla="*/ 2147483647 w 16756"/>
              <a:gd name="T3" fmla="*/ 0 h 18207"/>
              <a:gd name="T4" fmla="*/ 2147483647 w 16756"/>
              <a:gd name="T5" fmla="*/ 2147483647 h 18207"/>
              <a:gd name="T6" fmla="*/ 0 60000 65536"/>
              <a:gd name="T7" fmla="*/ 0 60000 65536"/>
              <a:gd name="T8" fmla="*/ 0 60000 65536"/>
              <a:gd name="T9" fmla="*/ 0 w 16756"/>
              <a:gd name="T10" fmla="*/ 0 h 18207"/>
              <a:gd name="T11" fmla="*/ 16756 w 16756"/>
              <a:gd name="T12" fmla="*/ 18207 h 18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Rectangle 61"/>
          <p:cNvSpPr>
            <a:spLocks noChangeArrowheads="1"/>
          </p:cNvSpPr>
          <p:nvPr/>
        </p:nvSpPr>
        <p:spPr bwMode="gray">
          <a:xfrm>
            <a:off x="1643063" y="2428875"/>
            <a:ext cx="117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400" b="1">
                <a:solidFill>
                  <a:srgbClr val="FFFFFF"/>
                </a:solidFill>
              </a:rPr>
              <a:t>Відкриті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400" b="1">
                <a:solidFill>
                  <a:srgbClr val="FFFFFF"/>
                </a:solidFill>
              </a:rPr>
              <a:t>уроки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6404" name="Rectangle 62"/>
          <p:cNvSpPr>
            <a:spLocks noChangeArrowheads="1"/>
          </p:cNvSpPr>
          <p:nvPr/>
        </p:nvSpPr>
        <p:spPr bwMode="gray">
          <a:xfrm>
            <a:off x="3406775" y="4330700"/>
            <a:ext cx="1263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b="1">
                <a:solidFill>
                  <a:srgbClr val="FFFFFF"/>
                </a:solidFill>
              </a:rPr>
              <a:t>Семінари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405" name="Rectangle 63"/>
          <p:cNvSpPr>
            <a:spLocks noChangeArrowheads="1"/>
          </p:cNvSpPr>
          <p:nvPr/>
        </p:nvSpPr>
        <p:spPr bwMode="gray">
          <a:xfrm>
            <a:off x="5908675" y="3359150"/>
            <a:ext cx="140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b="1">
                <a:solidFill>
                  <a:srgbClr val="FFFFFF"/>
                </a:solidFill>
              </a:rPr>
              <a:t> Засідання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b="1">
                <a:solidFill>
                  <a:srgbClr val="FFFFFF"/>
                </a:solidFill>
              </a:rPr>
              <a:t>МО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406" name="AutoShape 64"/>
          <p:cNvSpPr>
            <a:spLocks/>
          </p:cNvSpPr>
          <p:nvPr/>
        </p:nvSpPr>
        <p:spPr bwMode="black">
          <a:xfrm>
            <a:off x="6029325" y="1992313"/>
            <a:ext cx="1898650" cy="54451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>
                <a:solidFill>
                  <a:srgbClr val="F44330"/>
                </a:solidFill>
              </a:rPr>
              <a:t>Майстер - класи</a:t>
            </a:r>
            <a:endParaRPr lang="en-US">
              <a:solidFill>
                <a:srgbClr val="F44330"/>
              </a:solidFill>
            </a:endParaRPr>
          </a:p>
        </p:txBody>
      </p:sp>
      <p:sp>
        <p:nvSpPr>
          <p:cNvPr id="16407" name="AutoShape 65"/>
          <p:cNvSpPr>
            <a:spLocks/>
          </p:cNvSpPr>
          <p:nvPr/>
        </p:nvSpPr>
        <p:spPr bwMode="black">
          <a:xfrm>
            <a:off x="6343650" y="5151438"/>
            <a:ext cx="2371725" cy="544512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40523"/>
              <a:gd name="adj6" fmla="val -2322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>
                <a:solidFill>
                  <a:schemeClr val="accent1"/>
                </a:solidFill>
              </a:rPr>
              <a:t>Науково-практичні конференції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3410" name="AutoShape 66"/>
          <p:cNvSpPr>
            <a:spLocks/>
          </p:cNvSpPr>
          <p:nvPr/>
        </p:nvSpPr>
        <p:spPr bwMode="black">
          <a:xfrm>
            <a:off x="0" y="3500438"/>
            <a:ext cx="1790700" cy="928687"/>
          </a:xfrm>
          <a:prstGeom prst="accentCallout2">
            <a:avLst>
              <a:gd name="adj1" fmla="val 20991"/>
              <a:gd name="adj2" fmla="val 104255"/>
              <a:gd name="adj3" fmla="val 139508"/>
              <a:gd name="adj4" fmla="val 114634"/>
              <a:gd name="adj5" fmla="val 96791"/>
              <a:gd name="adj6" fmla="val 124023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chemeClr val="folHlink"/>
                </a:solidFill>
              </a:rPr>
              <a:t>      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Педагогічні ради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409" name="AutoShape 64"/>
          <p:cNvSpPr>
            <a:spLocks/>
          </p:cNvSpPr>
          <p:nvPr/>
        </p:nvSpPr>
        <p:spPr bwMode="black">
          <a:xfrm>
            <a:off x="6072188" y="2000250"/>
            <a:ext cx="1898650" cy="544513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>
                <a:solidFill>
                  <a:schemeClr val="accent2"/>
                </a:solidFill>
              </a:rPr>
              <a:t>Майстер - класи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Інформація 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 </a:t>
            </a:r>
            <a:r>
              <a:rPr lang="uk-UA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проходження</a:t>
            </a:r>
            <a:br>
              <a:rPr lang="uk-UA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курсової підготовки 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b="1" i="1" smtClean="0">
                <a:solidFill>
                  <a:schemeClr val="tx2"/>
                </a:solidFill>
              </a:rPr>
              <a:t>Час:</a:t>
            </a:r>
            <a:r>
              <a:rPr lang="uk-UA" b="1" i="1" smtClean="0"/>
              <a:t> </a:t>
            </a:r>
            <a:r>
              <a:rPr lang="uk-UA" smtClean="0">
                <a:solidFill>
                  <a:srgbClr val="F44330"/>
                </a:solidFill>
              </a:rPr>
              <a:t>вересень – жовтень 2010 року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smtClean="0">
                <a:solidFill>
                  <a:schemeClr val="tx2"/>
                </a:solidFill>
              </a:rPr>
              <a:t>Зміст:</a:t>
            </a:r>
            <a:r>
              <a:rPr lang="uk-UA" b="1" i="1" smtClean="0"/>
              <a:t>  </a:t>
            </a:r>
            <a:r>
              <a:rPr lang="uk-UA" smtClean="0">
                <a:solidFill>
                  <a:srgbClr val="F44330"/>
                </a:solidFill>
              </a:rPr>
              <a:t>професійно-методична, діагностико-аналітична, соціально-гуманітарна підготовка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smtClean="0">
                <a:solidFill>
                  <a:schemeClr val="tx2"/>
                </a:solidFill>
              </a:rPr>
              <a:t>Результативність:</a:t>
            </a:r>
            <a:r>
              <a:rPr lang="uk-UA" b="1" i="1" smtClean="0">
                <a:solidFill>
                  <a:schemeClr val="accent1"/>
                </a:solidFill>
              </a:rPr>
              <a:t> </a:t>
            </a:r>
            <a:r>
              <a:rPr lang="uk-UA" smtClean="0">
                <a:solidFill>
                  <a:srgbClr val="F44330"/>
                </a:solidFill>
              </a:rPr>
              <a:t>випускна робота</a:t>
            </a:r>
            <a:r>
              <a:rPr lang="en-US" smtClean="0">
                <a:solidFill>
                  <a:srgbClr val="F44330"/>
                </a:solidFill>
              </a:rPr>
              <a:t> </a:t>
            </a:r>
            <a:r>
              <a:rPr lang="uk-UA" smtClean="0">
                <a:solidFill>
                  <a:srgbClr val="F44330"/>
                </a:solidFill>
              </a:rPr>
              <a:t>з теми </a:t>
            </a:r>
            <a:r>
              <a:rPr lang="uk-UA" smtClean="0">
                <a:solidFill>
                  <a:schemeClr val="hlink"/>
                </a:solidFill>
              </a:rPr>
              <a:t>“Самостійна робота як один із засобів формування навичок самоосвітньої діяльності молодших школярів”. </a:t>
            </a:r>
            <a:r>
              <a:rPr lang="uk-UA" smtClean="0">
                <a:solidFill>
                  <a:srgbClr val="FF0000"/>
                </a:solidFill>
              </a:rPr>
              <a:t>Надрукована для бібліотеки Академії безперервної педагогічної освіти</a:t>
            </a:r>
            <a:endParaRPr lang="ru-RU" b="1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Звіт про методичну діяльність учителя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8018" name="Group 130"/>
          <p:cNvGraphicFramePr>
            <a:graphicFrameLocks noGrp="1"/>
          </p:cNvGraphicFramePr>
          <p:nvPr>
            <p:ph type="tbl" idx="1"/>
          </p:nvPr>
        </p:nvGraphicFramePr>
        <p:xfrm>
          <a:off x="468313" y="765175"/>
          <a:ext cx="8229600" cy="5543550"/>
        </p:xfrm>
        <a:graphic>
          <a:graphicData uri="http://schemas.openxmlformats.org/drawingml/2006/table">
            <a:tbl>
              <a:tblPr/>
              <a:tblGrid>
                <a:gridCol w="1738312"/>
                <a:gridCol w="1944688"/>
                <a:gridCol w="4546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роботи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Тема виступу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листопад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“Формула компетентності особистості”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січень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“Професійна самоосвіта учителя як основа його професійної діяльності”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квітень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“Обдаровані діти: виявлення, навчання та розвиток”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грудень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“Впровадження нової моделі уроків у процес навчання”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березень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“Технологія конструювання виховних справ. Творча лабораторія класного керівника при проведенні КТС”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вересень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педрада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“Недостатнє використання вчителями виховного потенціалу та мотиваційних ресурсів уроків”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08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Стала лауреатом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Всеукраїнського конкурсу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err="1" smtClean="0">
                <a:solidFill>
                  <a:srgbClr val="FFFF00"/>
                </a:solidFill>
              </a:rPr>
              <a:t>“Учитель</a:t>
            </a:r>
            <a:r>
              <a:rPr lang="uk-UA" dirty="0" smtClean="0">
                <a:solidFill>
                  <a:srgbClr val="FFFF00"/>
                </a:solidFill>
              </a:rPr>
              <a:t> року – 2011”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9" name="Picture 2" descr="G:\Алёна всё\Олена-фотки\фота для портфоліо\камера 095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2143125"/>
            <a:ext cx="7566025" cy="45434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077200" cy="692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Інформація про участь учнів </a:t>
            </a:r>
            <a:br>
              <a:rPr lang="uk-UA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 конкурсах з навчальних предметів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501063" cy="5357813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>
                <a:solidFill>
                  <a:schemeClr val="accent1"/>
                </a:solidFill>
              </a:rPr>
              <a:t>2009 рік – </a:t>
            </a:r>
            <a:r>
              <a:rPr lang="uk-UA" sz="2400" b="1" i="1" dirty="0">
                <a:solidFill>
                  <a:srgbClr val="9C21BD"/>
                </a:solidFill>
              </a:rPr>
              <a:t>міжнародний математичний конкурс </a:t>
            </a:r>
            <a:r>
              <a:rPr lang="uk-UA" sz="2400" b="1" i="1" dirty="0">
                <a:solidFill>
                  <a:srgbClr val="F44330"/>
                </a:solidFill>
              </a:rPr>
              <a:t>“Кенгуру-2010” </a:t>
            </a:r>
            <a:r>
              <a:rPr lang="uk-UA" sz="2400" b="1" i="1" dirty="0" smtClean="0">
                <a:solidFill>
                  <a:srgbClr val="F44330"/>
                </a:solidFill>
              </a:rPr>
              <a:t> </a:t>
            </a:r>
            <a:r>
              <a:rPr lang="uk-UA" sz="2400" b="1" i="1" dirty="0" smtClean="0">
                <a:solidFill>
                  <a:srgbClr val="45DF4C"/>
                </a:solidFill>
              </a:rPr>
              <a:t>(</a:t>
            </a:r>
            <a:r>
              <a:rPr lang="uk-UA" sz="2400" b="1" i="1" dirty="0">
                <a:solidFill>
                  <a:srgbClr val="45DF4C"/>
                </a:solidFill>
              </a:rPr>
              <a:t>7 учнів: 4 – відмінний результат, 3 – хороший результат)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>
                <a:solidFill>
                  <a:schemeClr val="accent1"/>
                </a:solidFill>
              </a:rPr>
              <a:t>2010 рік – </a:t>
            </a:r>
            <a:r>
              <a:rPr lang="uk-UA" sz="2400" b="1" i="1" dirty="0">
                <a:solidFill>
                  <a:srgbClr val="9C21BD"/>
                </a:solidFill>
              </a:rPr>
              <a:t>шкільний етап конкурсу знавців української мови ім. П. </a:t>
            </a:r>
            <a:r>
              <a:rPr lang="uk-UA" sz="2400" b="1" i="1" dirty="0" err="1">
                <a:solidFill>
                  <a:srgbClr val="9C21BD"/>
                </a:solidFill>
              </a:rPr>
              <a:t>Яцика</a:t>
            </a:r>
            <a:r>
              <a:rPr lang="uk-UA" sz="2400" b="1" i="1" dirty="0">
                <a:solidFill>
                  <a:srgbClr val="9C21BD"/>
                </a:solidFill>
              </a:rPr>
              <a:t> </a:t>
            </a:r>
            <a:r>
              <a:rPr lang="uk-UA" sz="2400" b="1" i="1" dirty="0">
                <a:solidFill>
                  <a:srgbClr val="45DF4C"/>
                </a:solidFill>
              </a:rPr>
              <a:t>(8 учнів: результат від 21 до 30 балів)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>
                <a:solidFill>
                  <a:schemeClr val="accent1"/>
                </a:solidFill>
              </a:rPr>
              <a:t>2010 рік – </a:t>
            </a:r>
            <a:r>
              <a:rPr lang="uk-UA" sz="2400" b="1" i="1" dirty="0">
                <a:solidFill>
                  <a:srgbClr val="9C21BD"/>
                </a:solidFill>
              </a:rPr>
              <a:t>всеукраїнський природничий конкурс </a:t>
            </a:r>
            <a:r>
              <a:rPr lang="uk-UA" sz="2400" b="1" i="1" dirty="0" err="1">
                <a:solidFill>
                  <a:srgbClr val="F44330"/>
                </a:solidFill>
              </a:rPr>
              <a:t>“Колосок”</a:t>
            </a:r>
            <a:r>
              <a:rPr lang="uk-UA" sz="2400" b="1" i="1" dirty="0">
                <a:solidFill>
                  <a:srgbClr val="F44330"/>
                </a:solidFill>
              </a:rPr>
              <a:t> </a:t>
            </a:r>
            <a:r>
              <a:rPr lang="uk-UA" sz="2400" b="1" i="1" dirty="0">
                <a:solidFill>
                  <a:srgbClr val="45DF4C"/>
                </a:solidFill>
              </a:rPr>
              <a:t>(9 </a:t>
            </a:r>
            <a:r>
              <a:rPr lang="uk-UA" sz="2400" b="1" i="1" dirty="0" smtClean="0">
                <a:solidFill>
                  <a:srgbClr val="45DF4C"/>
                </a:solidFill>
              </a:rPr>
              <a:t>учнів: 7 </a:t>
            </a:r>
            <a:r>
              <a:rPr lang="uk-UA" sz="2400" b="1" i="1" dirty="0" err="1" smtClean="0">
                <a:solidFill>
                  <a:srgbClr val="45DF4C"/>
                </a:solidFill>
              </a:rPr>
              <a:t>учнів</a:t>
            </a:r>
            <a:r>
              <a:rPr lang="uk-UA" sz="2400" b="1" i="1" dirty="0" smtClean="0">
                <a:solidFill>
                  <a:srgbClr val="45DF4C"/>
                </a:solidFill>
              </a:rPr>
              <a:t> - </a:t>
            </a:r>
            <a:r>
              <a:rPr lang="uk-UA" sz="2400" b="1" i="1" dirty="0" smtClean="0">
                <a:solidFill>
                  <a:srgbClr val="FFFF00"/>
                </a:solidFill>
              </a:rPr>
              <a:t>золоті сертифікати,        </a:t>
            </a:r>
            <a:r>
              <a:rPr lang="uk-UA" sz="2400" b="1" i="1" dirty="0" smtClean="0">
                <a:solidFill>
                  <a:schemeClr val="tx1">
                    <a:lumMod val="95000"/>
                  </a:schemeClr>
                </a:solidFill>
              </a:rPr>
              <a:t> 2 учні – срібні)</a:t>
            </a:r>
            <a:r>
              <a:rPr lang="uk-UA" sz="2400" b="1" i="1" dirty="0" smtClean="0">
                <a:solidFill>
                  <a:srgbClr val="45DF4C"/>
                </a:solidFill>
              </a:rPr>
              <a:t>)</a:t>
            </a:r>
            <a:endParaRPr lang="uk-UA" sz="2400" b="1" i="1" dirty="0">
              <a:solidFill>
                <a:srgbClr val="45DF4C"/>
              </a:solidFill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>
                <a:solidFill>
                  <a:schemeClr val="accent1"/>
                </a:solidFill>
              </a:rPr>
              <a:t>2010 рік – </a:t>
            </a:r>
            <a:r>
              <a:rPr lang="uk-UA" sz="2400" b="1" i="1" dirty="0">
                <a:solidFill>
                  <a:srgbClr val="9C21BD"/>
                </a:solidFill>
              </a:rPr>
              <a:t>інтерактивний конкурс з англійської мови на приз журналу </a:t>
            </a:r>
            <a:r>
              <a:rPr lang="uk-UA" sz="2400" b="1" i="1" dirty="0" err="1">
                <a:solidFill>
                  <a:srgbClr val="F44330"/>
                </a:solidFill>
              </a:rPr>
              <a:t>“Пізнайко”</a:t>
            </a:r>
            <a:r>
              <a:rPr lang="uk-UA" sz="2400" b="1" i="1" dirty="0">
                <a:solidFill>
                  <a:srgbClr val="F44330"/>
                </a:solidFill>
              </a:rPr>
              <a:t> </a:t>
            </a:r>
            <a:r>
              <a:rPr lang="uk-UA" sz="2400" b="1" i="1" dirty="0">
                <a:solidFill>
                  <a:srgbClr val="45DF4C"/>
                </a:solidFill>
              </a:rPr>
              <a:t>(8 учнів)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 smtClean="0">
                <a:solidFill>
                  <a:schemeClr val="accent1"/>
                </a:solidFill>
              </a:rPr>
              <a:t>2011 рік - Міжнародний математичний конкурс </a:t>
            </a:r>
            <a:r>
              <a:rPr lang="uk-UA" sz="2400" b="1" i="1" dirty="0" err="1">
                <a:solidFill>
                  <a:srgbClr val="F44330"/>
                </a:solidFill>
              </a:rPr>
              <a:t>“Кенгуру</a:t>
            </a:r>
            <a:r>
              <a:rPr lang="uk-UA" sz="2400" b="1" i="1" dirty="0">
                <a:solidFill>
                  <a:srgbClr val="F44330"/>
                </a:solidFill>
              </a:rPr>
              <a:t> – 2011</a:t>
            </a:r>
            <a:r>
              <a:rPr lang="uk-UA" sz="2400" b="1" i="1" dirty="0" smtClean="0">
                <a:solidFill>
                  <a:srgbClr val="F44330"/>
                </a:solidFill>
              </a:rPr>
              <a:t>” ( 16 учнів)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uk-UA" sz="2400" b="1" i="1" dirty="0" smtClean="0">
                <a:solidFill>
                  <a:schemeClr val="accent1"/>
                </a:solidFill>
              </a:rPr>
              <a:t>2011 рік – </a:t>
            </a:r>
            <a:r>
              <a:rPr lang="uk-UA" sz="2400" b="1" i="1" dirty="0" smtClean="0">
                <a:solidFill>
                  <a:srgbClr val="9C21BD"/>
                </a:solidFill>
              </a:rPr>
              <a:t>всеукраїнський природничий конкурс </a:t>
            </a:r>
            <a:r>
              <a:rPr lang="uk-UA" sz="2400" b="1" i="1" dirty="0" err="1" smtClean="0">
                <a:solidFill>
                  <a:srgbClr val="F44330"/>
                </a:solidFill>
              </a:rPr>
              <a:t>“Колосок”</a:t>
            </a:r>
            <a:r>
              <a:rPr lang="uk-UA" sz="2400" b="1" i="1" dirty="0" smtClean="0">
                <a:solidFill>
                  <a:srgbClr val="F44330"/>
                </a:solidFill>
              </a:rPr>
              <a:t> ( 15 учнів)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endParaRPr lang="uk-UA" sz="2400" b="1" i="1" dirty="0" smtClean="0">
              <a:solidFill>
                <a:srgbClr val="F44330"/>
              </a:solidFill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endParaRPr lang="ru-RU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rgbClr val="FFFF00"/>
                </a:solidFill>
              </a:rPr>
              <a:t>Виховна робота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gray">
          <a:xfrm>
            <a:off x="2517775" y="17668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2987675" y="2276475"/>
            <a:ext cx="2808288" cy="3024188"/>
            <a:chOff x="2238" y="1769"/>
            <a:chExt cx="1361" cy="1361"/>
          </a:xfrm>
        </p:grpSpPr>
        <p:sp>
          <p:nvSpPr>
            <p:cNvPr id="2152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52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52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52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152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52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52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53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526" name="Text Box 20"/>
            <p:cNvSpPr txBox="1">
              <a:spLocks noChangeArrowheads="1"/>
            </p:cNvSpPr>
            <p:nvPr/>
          </p:nvSpPr>
          <p:spPr bwMode="gray">
            <a:xfrm>
              <a:off x="2330" y="2247"/>
              <a:ext cx="1209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>
                  <a:solidFill>
                    <a:srgbClr val="080808"/>
                  </a:solidFill>
                  <a:latin typeface="Arial" charset="0"/>
                </a:rPr>
                <a:t>Пріоритетні </a:t>
              </a:r>
            </a:p>
            <a:p>
              <a:pPr algn="ctr" eaLnBrk="0" hangingPunct="0"/>
              <a:r>
                <a:rPr lang="uk-UA" sz="3200">
                  <a:solidFill>
                    <a:srgbClr val="080808"/>
                  </a:solidFill>
                  <a:latin typeface="Arial" charset="0"/>
                </a:rPr>
                <a:t>напрямки </a:t>
              </a:r>
              <a:endParaRPr lang="en-US" sz="3200">
                <a:solidFill>
                  <a:srgbClr val="080808"/>
                </a:solidFill>
                <a:latin typeface="Arial" charset="0"/>
              </a:endParaRPr>
            </a:p>
          </p:txBody>
        </p:sp>
      </p:grpSp>
      <p:sp>
        <p:nvSpPr>
          <p:cNvPr id="46101" name="AutoShape 21"/>
          <p:cNvSpPr>
            <a:spLocks noChangeArrowheads="1"/>
          </p:cNvSpPr>
          <p:nvPr/>
        </p:nvSpPr>
        <p:spPr bwMode="gray">
          <a:xfrm>
            <a:off x="179388" y="3068638"/>
            <a:ext cx="280828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dirty="0">
                <a:solidFill>
                  <a:schemeClr val="bg1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400" dirty="0">
                <a:solidFill>
                  <a:schemeClr val="bg1"/>
                </a:solidFill>
                <a:latin typeface="Arial" charset="0"/>
              </a:rPr>
              <a:t>до людей</a:t>
            </a:r>
            <a:endParaRPr lang="en-US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gray">
          <a:xfrm>
            <a:off x="250825" y="1196975"/>
            <a:ext cx="3459163" cy="1295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 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суспільства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і держави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gray">
          <a:xfrm>
            <a:off x="395288" y="5157788"/>
            <a:ext cx="3176587" cy="1335087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природи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gray">
          <a:xfrm>
            <a:off x="5643563" y="3454400"/>
            <a:ext cx="3286125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44330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44330"/>
                </a:solidFill>
                <a:latin typeface="Arial" charset="0"/>
              </a:rPr>
              <a:t>до себе</a:t>
            </a:r>
            <a:endParaRPr lang="en-US" sz="2800" dirty="0">
              <a:solidFill>
                <a:srgbClr val="F44330"/>
              </a:solidFill>
              <a:latin typeface="Arial" charset="0"/>
            </a:endParaRP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gray">
          <a:xfrm>
            <a:off x="5000625" y="1268413"/>
            <a:ext cx="4143375" cy="1366837"/>
          </a:xfrm>
          <a:prstGeom prst="roundRect">
            <a:avLst>
              <a:gd name="adj" fmla="val 16667"/>
            </a:avLst>
          </a:prstGeom>
          <a:solidFill>
            <a:srgbClr val="F4433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>
                <a:solidFill>
                  <a:srgbClr val="FEFEFE"/>
                </a:solidFill>
                <a:latin typeface="Arial" charset="0"/>
              </a:rPr>
              <a:t>до </a:t>
            </a: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культури і мистецтва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46106" name="AutoShape 26"/>
          <p:cNvSpPr>
            <a:spLocks noChangeArrowheads="1"/>
          </p:cNvSpPr>
          <p:nvPr/>
        </p:nvSpPr>
        <p:spPr bwMode="gray">
          <a:xfrm>
            <a:off x="5364163" y="5229225"/>
            <a:ext cx="3240087" cy="12636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праці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3300413"/>
            <a:ext cx="8501090" cy="277177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Фор</a:t>
            </a:r>
            <a:r>
              <a:rPr lang="uk-UA" sz="4000" spc="50" dirty="0" err="1" smtClean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мування</a:t>
            </a:r>
            <a:r>
              <a:rPr lang="uk-UA" sz="4000" spc="50" dirty="0" smtClean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 вмінь і </a:t>
            </a:r>
            <a: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навичок</a:t>
            </a:r>
            <a:b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</a:br>
            <a: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самостійної роботи</a:t>
            </a:r>
            <a:b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</a:br>
            <a: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за допомогою алгоритмізації</a:t>
            </a:r>
            <a:b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</a:br>
            <a:r>
              <a:rPr lang="uk-UA" sz="40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навчальних дій</a:t>
            </a:r>
            <a:endParaRPr lang="ru-RU" sz="40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Gulim" pitchFamily="34" charset="-127"/>
              <a:cs typeface="Arabic Typesetting" pitchFamily="66" charset="-78"/>
            </a:endParaRPr>
          </a:p>
        </p:txBody>
      </p:sp>
      <p:pic>
        <p:nvPicPr>
          <p:cNvPr id="4099" name="Rectangle 4"/>
          <p:cNvPicPr>
            <a:picLocks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50" y="500063"/>
            <a:ext cx="6511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smtClean="0">
                <a:solidFill>
                  <a:srgbClr val="FFFF00"/>
                </a:solidFill>
              </a:rPr>
              <a:t>Зайнятість учнів гуртковою роботою</a:t>
            </a:r>
            <a:r>
              <a:rPr lang="uk-UA" sz="2800" smtClean="0"/>
              <a:t/>
            </a:r>
            <a:br>
              <a:rPr lang="uk-UA" sz="2800" smtClean="0"/>
            </a:br>
            <a:r>
              <a:rPr lang="uk-UA" sz="2800" smtClean="0">
                <a:solidFill>
                  <a:srgbClr val="FFFF00"/>
                </a:solidFill>
              </a:rPr>
              <a:t>у позаурочний час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48131" name="Freeform 3"/>
          <p:cNvSpPr>
            <a:spLocks/>
          </p:cNvSpPr>
          <p:nvPr/>
        </p:nvSpPr>
        <p:spPr bwMode="gray">
          <a:xfrm>
            <a:off x="571500" y="1785938"/>
            <a:ext cx="7921625" cy="453707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ltGray">
          <a:xfrm>
            <a:off x="1547813" y="2060575"/>
            <a:ext cx="227012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ltGray">
          <a:xfrm>
            <a:off x="2700338" y="26368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ltGray">
          <a:xfrm>
            <a:off x="3967163" y="3032125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ltGray">
          <a:xfrm>
            <a:off x="6335713" y="3689350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ltGray">
          <a:xfrm>
            <a:off x="5124450" y="3414713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gray">
          <a:xfrm>
            <a:off x="1258888" y="1412875"/>
            <a:ext cx="13668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>
                <a:latin typeface="Arial" charset="0"/>
              </a:rPr>
              <a:t>5 учнів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gray">
          <a:xfrm>
            <a:off x="2652713" y="1557338"/>
            <a:ext cx="1127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>
                <a:latin typeface="Arial" charset="0"/>
              </a:rPr>
              <a:t>6 учнів</a:t>
            </a:r>
            <a:endParaRPr lang="en-US" b="1">
              <a:latin typeface="Arial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gray">
          <a:xfrm>
            <a:off x="3708400" y="1557338"/>
            <a:ext cx="1244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>
                <a:latin typeface="Arial" charset="0"/>
              </a:rPr>
              <a:t>7 учнів</a:t>
            </a:r>
            <a:endParaRPr lang="en-US" b="1">
              <a:latin typeface="Arial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gray">
          <a:xfrm>
            <a:off x="4879975" y="1724025"/>
            <a:ext cx="1204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>
                <a:latin typeface="Arial" charset="0"/>
              </a:rPr>
              <a:t>10 учнів</a:t>
            </a:r>
            <a:endParaRPr lang="en-US" b="1">
              <a:latin typeface="Arial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gray">
          <a:xfrm>
            <a:off x="6134100" y="1722438"/>
            <a:ext cx="160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>
                <a:latin typeface="Arial" charset="0"/>
              </a:rPr>
              <a:t>12 учнів</a:t>
            </a:r>
            <a:endParaRPr lang="en-US" b="1">
              <a:latin typeface="Arial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0" y="2060575"/>
            <a:ext cx="216058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 </a:t>
            </a:r>
            <a:r>
              <a:rPr lang="uk-UA" b="1">
                <a:latin typeface="Arial" charset="0"/>
              </a:rPr>
              <a:t>додаткові заняття з англійської мови</a:t>
            </a:r>
            <a:endParaRPr lang="en-US" b="1">
              <a:latin typeface="Arial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gray">
          <a:xfrm>
            <a:off x="1187450" y="3213100"/>
            <a:ext cx="24511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Arial" charset="0"/>
              </a:rPr>
              <a:t>Спортивні секції</a:t>
            </a:r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gray">
          <a:xfrm>
            <a:off x="2135188" y="3786188"/>
            <a:ext cx="2452687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Arial" charset="0"/>
              </a:rPr>
              <a:t>Художня школа</a:t>
            </a:r>
            <a:endParaRPr lang="en-US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gray">
          <a:xfrm>
            <a:off x="3348038" y="4365625"/>
            <a:ext cx="2452687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Arial" charset="0"/>
              </a:rPr>
              <a:t>Танцювальні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Arial" charset="0"/>
              </a:rPr>
              <a:t>колективи</a:t>
            </a:r>
            <a:endParaRPr lang="en-US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4859338" y="5005388"/>
            <a:ext cx="2449512" cy="123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Arial" charset="0"/>
              </a:rPr>
              <a:t>Краєзнавчий </a:t>
            </a:r>
          </a:p>
          <a:p>
            <a:r>
              <a:rPr lang="uk-UA" b="1">
                <a:latin typeface="Arial" charset="0"/>
              </a:rPr>
              <a:t>гурток</a:t>
            </a:r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cxnSp>
        <p:nvCxnSpPr>
          <p:cNvPr id="22547" name="AutoShape 19"/>
          <p:cNvCxnSpPr>
            <a:cxnSpLocks noChangeShapeType="1"/>
          </p:cNvCxnSpPr>
          <p:nvPr/>
        </p:nvCxnSpPr>
        <p:spPr bwMode="gray">
          <a:xfrm rot="16200000" flipV="1">
            <a:off x="1454944" y="1864519"/>
            <a:ext cx="392113" cy="784225"/>
          </a:xfrm>
          <a:prstGeom prst="bentConnector5">
            <a:avLst>
              <a:gd name="adj1" fmla="val -191500"/>
              <a:gd name="adj2" fmla="val 276519"/>
              <a:gd name="adj3" fmla="val 158301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22548" name="AutoShape 20"/>
          <p:cNvCxnSpPr>
            <a:cxnSpLocks noChangeShapeType="1"/>
            <a:stCxn id="48133" idx="3"/>
            <a:endCxn id="22543" idx="0"/>
          </p:cNvCxnSpPr>
          <p:nvPr/>
        </p:nvCxnSpPr>
        <p:spPr bwMode="gray">
          <a:xfrm rot="5400000">
            <a:off x="2429669" y="2810669"/>
            <a:ext cx="385762" cy="419100"/>
          </a:xfrm>
          <a:prstGeom prst="bentConnector3">
            <a:avLst>
              <a:gd name="adj1" fmla="val 49796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22549" name="AutoShape 21"/>
          <p:cNvCxnSpPr>
            <a:cxnSpLocks noChangeShapeType="1"/>
            <a:stCxn id="48134" idx="3"/>
            <a:endCxn id="22544" idx="0"/>
          </p:cNvCxnSpPr>
          <p:nvPr/>
        </p:nvCxnSpPr>
        <p:spPr bwMode="gray">
          <a:xfrm rot="5400000">
            <a:off x="3531394" y="3171031"/>
            <a:ext cx="446088" cy="784225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22550" name="AutoShape 22"/>
          <p:cNvCxnSpPr>
            <a:cxnSpLocks noChangeShapeType="1"/>
            <a:stCxn id="48136" idx="3"/>
            <a:endCxn id="22545" idx="0"/>
          </p:cNvCxnSpPr>
          <p:nvPr/>
        </p:nvCxnSpPr>
        <p:spPr bwMode="gray">
          <a:xfrm rot="5400000">
            <a:off x="4699000" y="3717925"/>
            <a:ext cx="523875" cy="771525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cxnSp>
        <p:nvCxnSpPr>
          <p:cNvPr id="22551" name="AutoShape 23"/>
          <p:cNvCxnSpPr>
            <a:cxnSpLocks noChangeShapeType="1"/>
            <a:stCxn id="48135" idx="3"/>
            <a:endCxn id="22546" idx="0"/>
          </p:cNvCxnSpPr>
          <p:nvPr/>
        </p:nvCxnSpPr>
        <p:spPr bwMode="gray">
          <a:xfrm rot="5400000">
            <a:off x="6034881" y="4421982"/>
            <a:ext cx="633413" cy="533400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cxnSp>
      <p:sp>
        <p:nvSpPr>
          <p:cNvPr id="48152" name="AutoShape 24"/>
          <p:cNvSpPr>
            <a:spLocks noChangeArrowheads="1"/>
          </p:cNvSpPr>
          <p:nvPr/>
        </p:nvSpPr>
        <p:spPr bwMode="blackGray">
          <a:xfrm>
            <a:off x="6335713" y="2081213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blackGray">
          <a:xfrm>
            <a:off x="5124450" y="2079625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blackGray">
          <a:xfrm>
            <a:off x="3967163" y="2076450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blackGray">
          <a:xfrm>
            <a:off x="2700338" y="1989138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blackGray">
          <a:xfrm>
            <a:off x="1547813" y="1773238"/>
            <a:ext cx="227012" cy="358775"/>
          </a:xfrm>
          <a:prstGeom prst="can">
            <a:avLst>
              <a:gd name="adj" fmla="val 26831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Нагороди класного колективу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357313"/>
            <a:ext cx="23129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6763" y="1928813"/>
            <a:ext cx="24495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2266950"/>
            <a:ext cx="257175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3071813"/>
            <a:ext cx="2643187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rgbClr val="FFC000"/>
                </a:solidFill>
              </a:rPr>
              <a:t>Перемоги у спорті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24579" name="Picture 4" descr="SDC106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34023">
            <a:off x="0" y="1773238"/>
            <a:ext cx="41402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SDC107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29905">
            <a:off x="4284663" y="1844675"/>
            <a:ext cx="45989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киев май 0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3905250"/>
            <a:ext cx="4751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FF00"/>
                </a:solidFill>
              </a:rPr>
              <a:t>Наша газета – переможець конкурсу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камера 0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577975"/>
            <a:ext cx="87852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камера 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08925">
            <a:off x="369888" y="1666875"/>
            <a:ext cx="43926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камера 0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02841">
            <a:off x="4148138" y="696913"/>
            <a:ext cx="4608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44330"/>
                </a:solidFill>
              </a:rPr>
              <a:t>Залюбки </a:t>
            </a:r>
            <a:r>
              <a:rPr lang="uk-UA" sz="4000" dirty="0" smtClean="0">
                <a:solidFill>
                  <a:srgbClr val="F44330"/>
                </a:solidFill>
              </a:rPr>
              <a:t>  працюємо</a:t>
            </a:r>
            <a:r>
              <a:rPr lang="uk-UA" sz="4000" dirty="0">
                <a:solidFill>
                  <a:srgbClr val="F44330"/>
                </a:solidFill>
              </a:rPr>
              <a:t/>
            </a:r>
            <a:br>
              <a:rPr lang="uk-UA" sz="4000" dirty="0">
                <a:solidFill>
                  <a:srgbClr val="F44330"/>
                </a:solidFill>
              </a:rPr>
            </a:br>
            <a:r>
              <a:rPr lang="uk-UA" sz="4000" dirty="0">
                <a:solidFill>
                  <a:srgbClr val="F44330"/>
                </a:solidFill>
              </a:rPr>
              <a:t>над </a:t>
            </a:r>
            <a:r>
              <a:rPr lang="uk-UA" sz="4000" dirty="0" smtClean="0">
                <a:solidFill>
                  <a:srgbClr val="F44330"/>
                </a:solidFill>
              </a:rPr>
              <a:t>створенням  проектів</a:t>
            </a:r>
            <a:endParaRPr lang="ru-RU" sz="4000" dirty="0">
              <a:solidFill>
                <a:srgbClr val="F44330"/>
              </a:solidFill>
            </a:endParaRPr>
          </a:p>
        </p:txBody>
      </p:sp>
      <p:pic>
        <p:nvPicPr>
          <p:cNvPr id="26629" name="Picture 6" descr="G:\Алёна всё\Олена-фотки\фота для портфоліо\Изображение 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3527425"/>
            <a:ext cx="52863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фантазуємо</a:t>
            </a:r>
            <a:endParaRPr lang="ru-RU" dirty="0" smtClean="0">
              <a:solidFill>
                <a:srgbClr val="F44330"/>
              </a:solidFill>
            </a:endParaRPr>
          </a:p>
        </p:txBody>
      </p:sp>
      <p:pic>
        <p:nvPicPr>
          <p:cNvPr id="27651" name="Picture 2" descr="G:\Алёна всё\Олена-фотки\фота для портфоліо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813" y="1600200"/>
            <a:ext cx="7064375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досліджуємо</a:t>
            </a:r>
            <a:br>
              <a:rPr lang="uk-UA" dirty="0" smtClean="0">
                <a:solidFill>
                  <a:srgbClr val="F44330"/>
                </a:solidFill>
              </a:rPr>
            </a:br>
            <a:r>
              <a:rPr lang="uk-UA" dirty="0" smtClean="0">
                <a:solidFill>
                  <a:srgbClr val="F44330"/>
                </a:solidFill>
              </a:rPr>
              <a:t>традиції різних народів</a:t>
            </a:r>
            <a:endParaRPr lang="ru-RU" dirty="0">
              <a:solidFill>
                <a:srgbClr val="F44330"/>
              </a:solidFill>
            </a:endParaRPr>
          </a:p>
        </p:txBody>
      </p:sp>
      <p:pic>
        <p:nvPicPr>
          <p:cNvPr id="28675" name="Picture 2" descr="G:\Алёна всё\Олена-фотки\фота для портфоліо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813" y="1600200"/>
            <a:ext cx="7062787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учимось любити рідний край</a:t>
            </a:r>
            <a:endParaRPr lang="ru-RU" dirty="0">
              <a:solidFill>
                <a:srgbClr val="F44330"/>
              </a:solidFill>
            </a:endParaRPr>
          </a:p>
        </p:txBody>
      </p:sp>
      <p:pic>
        <p:nvPicPr>
          <p:cNvPr id="29699" name="Picture 2" descr="G:\Алёна всё\Олена-фотки\фота для портфоліо\камера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1400" y="1600200"/>
            <a:ext cx="7061200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Охоче зустрічаємось з цікавими людьми</a:t>
            </a:r>
            <a:endParaRPr lang="ru-RU" dirty="0">
              <a:solidFill>
                <a:srgbClr val="F44330"/>
              </a:solidFill>
            </a:endParaRPr>
          </a:p>
        </p:txBody>
      </p:sp>
      <p:pic>
        <p:nvPicPr>
          <p:cNvPr id="30723" name="Picture 2" descr="G:\Алёна всё\Олена-фотки\фота для портфоліо\камера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813" y="1600200"/>
            <a:ext cx="7064375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прагнемо до перемоги</a:t>
            </a:r>
            <a:endParaRPr lang="ru-RU" dirty="0">
              <a:solidFill>
                <a:srgbClr val="F44330"/>
              </a:solidFill>
            </a:endParaRPr>
          </a:p>
        </p:txBody>
      </p:sp>
      <p:pic>
        <p:nvPicPr>
          <p:cNvPr id="31747" name="Picture 2" descr="G:\Алёна всё\Олена-фотки\фота для портфоліо\камера 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813" y="1600200"/>
            <a:ext cx="7064375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857250"/>
            <a:ext cx="8229600" cy="214312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«</a:t>
            </a:r>
            <a:r>
              <a:rPr lang="ru-RU" sz="4800" spc="50" dirty="0" err="1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Допоможи</a:t>
            </a:r>
            <a: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 </a:t>
            </a:r>
            <a:r>
              <a:rPr lang="ru-RU" sz="4800" spc="50" dirty="0" err="1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мені</a:t>
            </a:r>
            <a: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 </a:t>
            </a:r>
            <a:b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</a:br>
            <a:r>
              <a:rPr lang="ru-RU" sz="4800" spc="50" dirty="0" err="1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зробити</a:t>
            </a:r>
            <a: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 </a:t>
            </a:r>
            <a:r>
              <a:rPr lang="ru-RU" sz="4800" spc="50" dirty="0" err="1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це</a:t>
            </a:r>
            <a: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 самому»</a:t>
            </a:r>
            <a:br>
              <a:rPr lang="ru-RU" sz="4800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</a:br>
            <a:r>
              <a:rPr lang="ru-RU" sz="4800" spc="5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rabic Typesetting" pitchFamily="66" charset="-78"/>
              </a:rPr>
              <a:t>М.Монтессорі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50" y="5572125"/>
            <a:ext cx="7129463" cy="5540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r">
              <a:spcBef>
                <a:spcPct val="20000"/>
              </a:spcBef>
              <a:buClr>
                <a:srgbClr val="E46C0A"/>
              </a:buClr>
              <a:buSzPct val="115000"/>
              <a:defRPr/>
            </a:pPr>
            <a:endParaRPr lang="ru-RU" sz="320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5124" name="Содержимое 2"/>
          <p:cNvPicPr>
            <a:picLocks noGrp="1" noChangeArrowheads="1"/>
          </p:cNvPicPr>
          <p:nvPr>
            <p:ph idx="4294967295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3500438"/>
            <a:ext cx="9382125" cy="23114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Активно займаємось спортом</a:t>
            </a:r>
            <a:endParaRPr lang="ru-RU" dirty="0" smtClean="0">
              <a:solidFill>
                <a:srgbClr val="F4433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571625"/>
            <a:ext cx="7786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святкуємо</a:t>
            </a:r>
            <a:endParaRPr lang="ru-RU" dirty="0" smtClean="0">
              <a:solidFill>
                <a:srgbClr val="F44330"/>
              </a:solidFill>
            </a:endParaRPr>
          </a:p>
        </p:txBody>
      </p:sp>
      <p:pic>
        <p:nvPicPr>
          <p:cNvPr id="33795" name="Picture 2" descr="G:\Алёна всё\Олена-фотки\фота для портфоліо\новый год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813" y="1600200"/>
            <a:ext cx="7064375" cy="470852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12419">
            <a:off x="-1588" y="1184275"/>
            <a:ext cx="49736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Подорожуємо рідним краєм</a:t>
            </a:r>
            <a:endParaRPr lang="ru-RU" dirty="0" smtClean="0">
              <a:solidFill>
                <a:srgbClr val="F44330"/>
              </a:solidFill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22655">
            <a:off x="4475163" y="1452563"/>
            <a:ext cx="48101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3549650"/>
            <a:ext cx="47863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571500"/>
            <a:ext cx="47863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Побували в столиці нашої країни</a:t>
            </a:r>
            <a:endParaRPr lang="ru-RU" dirty="0" smtClean="0">
              <a:solidFill>
                <a:srgbClr val="F44330"/>
              </a:solidFill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571875"/>
            <a:ext cx="4786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875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71500"/>
            <a:ext cx="4500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44330"/>
                </a:solidFill>
              </a:rPr>
              <a:t>Разом ми – одна дружна родина, ім'я якої – </a:t>
            </a:r>
            <a:r>
              <a:rPr lang="uk-UA" dirty="0" smtClean="0">
                <a:solidFill>
                  <a:srgbClr val="F4433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uk-UA" dirty="0" smtClean="0">
                <a:solidFill>
                  <a:srgbClr val="F44330"/>
                </a:solidFill>
              </a:rPr>
              <a:t>– А клас! </a:t>
            </a:r>
            <a:endParaRPr lang="ru-RU" dirty="0">
              <a:solidFill>
                <a:srgbClr val="F4433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547813"/>
            <a:ext cx="79295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gray">
          <a:xfrm>
            <a:off x="762000" y="2286000"/>
            <a:ext cx="7696200" cy="32004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gray">
          <a:xfrm flipH="1">
            <a:off x="2724150" y="4627563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gray">
          <a:xfrm>
            <a:off x="2263775" y="3187700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ltGray">
          <a:xfrm>
            <a:off x="61087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gray">
          <a:xfrm>
            <a:off x="16129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rgbClr val="DBE9F5"/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gray">
          <a:xfrm>
            <a:off x="2690813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gray">
          <a:xfrm>
            <a:off x="4649788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5764213" y="2506663"/>
            <a:ext cx="2459037" cy="2765425"/>
            <a:chOff x="3340" y="1301"/>
            <a:chExt cx="1549" cy="1742"/>
          </a:xfrm>
        </p:grpSpPr>
        <p:sp>
          <p:nvSpPr>
            <p:cNvPr id="6167" name="AutoShape 11"/>
            <p:cNvSpPr>
              <a:spLocks noChangeArrowheads="1"/>
            </p:cNvSpPr>
            <p:nvPr/>
          </p:nvSpPr>
          <p:spPr bwMode="gray">
            <a:xfrm rot="5400000">
              <a:off x="3244" y="1397"/>
              <a:ext cx="1742" cy="15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4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95" y="11280"/>
                  </a:moveTo>
                  <a:cubicBezTo>
                    <a:pt x="3684" y="11120"/>
                    <a:pt x="3679" y="10960"/>
                    <a:pt x="3679" y="10800"/>
                  </a:cubicBezTo>
                  <a:cubicBezTo>
                    <a:pt x="3679" y="6867"/>
                    <a:pt x="6867" y="3679"/>
                    <a:pt x="10800" y="3679"/>
                  </a:cubicBezTo>
                  <a:cubicBezTo>
                    <a:pt x="14732" y="3679"/>
                    <a:pt x="17921" y="6867"/>
                    <a:pt x="17921" y="10800"/>
                  </a:cubicBezTo>
                  <a:cubicBezTo>
                    <a:pt x="17921" y="10960"/>
                    <a:pt x="17915" y="11120"/>
                    <a:pt x="17904" y="11280"/>
                  </a:cubicBezTo>
                  <a:lnTo>
                    <a:pt x="21575" y="11529"/>
                  </a:lnTo>
                  <a:cubicBezTo>
                    <a:pt x="21591" y="11286"/>
                    <a:pt x="21600" y="110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3"/>
                    <a:pt x="8" y="11286"/>
                    <a:pt x="24" y="115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12"/>
            <p:cNvSpPr>
              <a:spLocks noChangeArrowheads="1"/>
            </p:cNvSpPr>
            <p:nvPr/>
          </p:nvSpPr>
          <p:spPr bwMode="gray">
            <a:xfrm>
              <a:off x="3872" y="1303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69" name="AutoShape 13"/>
            <p:cNvSpPr>
              <a:spLocks noChangeArrowheads="1"/>
            </p:cNvSpPr>
            <p:nvPr/>
          </p:nvSpPr>
          <p:spPr bwMode="gray">
            <a:xfrm rot="10800000">
              <a:off x="3891" y="2745"/>
              <a:ext cx="314" cy="295"/>
            </a:xfrm>
            <a:prstGeom prst="chevron">
              <a:avLst>
                <a:gd name="adj" fmla="val 4406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6154" name="AutoShape 14"/>
          <p:cNvSpPr>
            <a:spLocks noChangeArrowheads="1"/>
          </p:cNvSpPr>
          <p:nvPr/>
        </p:nvSpPr>
        <p:spPr bwMode="gray">
          <a:xfrm flipH="1">
            <a:off x="2714625" y="4802188"/>
            <a:ext cx="3857625" cy="627062"/>
          </a:xfrm>
          <a:prstGeom prst="chevron">
            <a:avLst>
              <a:gd name="adj" fmla="val 47563"/>
            </a:avLst>
          </a:prstGeom>
          <a:solidFill>
            <a:srgbClr val="E8BD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923925" y="2509838"/>
            <a:ext cx="2459038" cy="2767012"/>
            <a:chOff x="533" y="1485"/>
            <a:chExt cx="1549" cy="1743"/>
          </a:xfrm>
        </p:grpSpPr>
        <p:sp>
          <p:nvSpPr>
            <p:cNvPr id="6164" name="AutoShape 16"/>
            <p:cNvSpPr>
              <a:spLocks noChangeArrowheads="1"/>
            </p:cNvSpPr>
            <p:nvPr/>
          </p:nvSpPr>
          <p:spPr bwMode="gray">
            <a:xfrm rot="16200000" flipH="1">
              <a:off x="437" y="1581"/>
              <a:ext cx="1742" cy="15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95" y="11670"/>
                  </a:moveTo>
                  <a:cubicBezTo>
                    <a:pt x="3659" y="11382"/>
                    <a:pt x="3642" y="11091"/>
                    <a:pt x="3642" y="10800"/>
                  </a:cubicBezTo>
                  <a:cubicBezTo>
                    <a:pt x="3642" y="6846"/>
                    <a:pt x="6846" y="3642"/>
                    <a:pt x="10800" y="3642"/>
                  </a:cubicBezTo>
                  <a:cubicBezTo>
                    <a:pt x="14753" y="3642"/>
                    <a:pt x="17958" y="6846"/>
                    <a:pt x="17958" y="10800"/>
                  </a:cubicBezTo>
                  <a:cubicBezTo>
                    <a:pt x="17958" y="11091"/>
                    <a:pt x="17940" y="11382"/>
                    <a:pt x="17904" y="11670"/>
                  </a:cubicBezTo>
                  <a:lnTo>
                    <a:pt x="21519" y="12114"/>
                  </a:lnTo>
                  <a:cubicBezTo>
                    <a:pt x="21573" y="11678"/>
                    <a:pt x="21600" y="112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239"/>
                    <a:pt x="26" y="11678"/>
                    <a:pt x="80" y="121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gray">
            <a:xfrm>
              <a:off x="1235" y="1487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66" name="AutoShape 18"/>
            <p:cNvSpPr>
              <a:spLocks noChangeArrowheads="1"/>
            </p:cNvSpPr>
            <p:nvPr/>
          </p:nvSpPr>
          <p:spPr bwMode="gray">
            <a:xfrm rot="10800000">
              <a:off x="1223" y="2933"/>
              <a:ext cx="499" cy="295"/>
            </a:xfrm>
            <a:prstGeom prst="chevron">
              <a:avLst>
                <a:gd name="adj" fmla="val 4678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6156" name="Rectangle 19"/>
          <p:cNvSpPr>
            <a:spLocks noChangeArrowheads="1"/>
          </p:cNvSpPr>
          <p:nvPr/>
        </p:nvSpPr>
        <p:spPr bwMode="gray">
          <a:xfrm>
            <a:off x="3643313" y="48577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1C1C1C"/>
                </a:solidFill>
              </a:rPr>
              <a:t>предметні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6157" name="Rectangle 21"/>
          <p:cNvSpPr>
            <a:spLocks noChangeArrowheads="1"/>
          </p:cNvSpPr>
          <p:nvPr/>
        </p:nvSpPr>
        <p:spPr bwMode="gray">
          <a:xfrm>
            <a:off x="4999038" y="2552700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Text in ere</a:t>
            </a:r>
          </a:p>
        </p:txBody>
      </p:sp>
      <p:sp>
        <p:nvSpPr>
          <p:cNvPr id="6158" name="Rectangle 22"/>
          <p:cNvSpPr>
            <a:spLocks noChangeArrowheads="1"/>
          </p:cNvSpPr>
          <p:nvPr/>
        </p:nvSpPr>
        <p:spPr bwMode="gray">
          <a:xfrm>
            <a:off x="1612900" y="3722688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уміння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159" name="Rectangle 23"/>
          <p:cNvSpPr>
            <a:spLocks noChangeArrowheads="1"/>
          </p:cNvSpPr>
          <p:nvPr/>
        </p:nvSpPr>
        <p:spPr bwMode="gray">
          <a:xfrm>
            <a:off x="6105525" y="3722688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навички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160" name="Text Box 24"/>
          <p:cNvSpPr txBox="1">
            <a:spLocks noChangeArrowheads="1"/>
          </p:cNvSpPr>
          <p:nvPr/>
        </p:nvSpPr>
        <p:spPr bwMode="gray">
          <a:xfrm>
            <a:off x="2928938" y="3378200"/>
            <a:ext cx="301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000">
                <a:solidFill>
                  <a:schemeClr val="bg1"/>
                </a:solidFill>
              </a:rPr>
              <a:t>Соціально вироблені засоби виконання діяльності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161" name="AutoShape 14"/>
          <p:cNvSpPr>
            <a:spLocks noChangeArrowheads="1"/>
          </p:cNvSpPr>
          <p:nvPr/>
        </p:nvSpPr>
        <p:spPr bwMode="gray">
          <a:xfrm rot="10800000" flipH="1">
            <a:off x="2690813" y="2487613"/>
            <a:ext cx="3913187" cy="466725"/>
          </a:xfrm>
          <a:prstGeom prst="chevron">
            <a:avLst>
              <a:gd name="adj" fmla="val 47744"/>
            </a:avLst>
          </a:prstGeom>
          <a:solidFill>
            <a:srgbClr val="E8BD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gray">
          <a:xfrm>
            <a:off x="3000375" y="2573338"/>
            <a:ext cx="310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1C1C1C"/>
                </a:solidFill>
              </a:rPr>
              <a:t>загальнонавчальні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4719" y="777062"/>
            <a:ext cx="729932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Компоненти</a:t>
            </a:r>
            <a:r>
              <a:rPr lang="ru-RU" sz="28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навчальної</a:t>
            </a:r>
            <a:r>
              <a:rPr lang="ru-RU" sz="2800" b="1" dirty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endParaRPr lang="ru-RU" sz="2800" b="1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gray">
          <a:xfrm>
            <a:off x="828675" y="4503738"/>
            <a:ext cx="7400925" cy="1782762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gray">
          <a:xfrm flipH="1">
            <a:off x="866775" y="4562475"/>
            <a:ext cx="2436813" cy="167005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gray">
          <a:xfrm flipH="1">
            <a:off x="3313113" y="4562475"/>
            <a:ext cx="2436812" cy="1670050"/>
          </a:xfrm>
          <a:prstGeom prst="rect">
            <a:avLst/>
          </a:prstGeom>
          <a:solidFill>
            <a:schemeClr val="accent2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gray">
          <a:xfrm flipH="1">
            <a:off x="5751513" y="4560888"/>
            <a:ext cx="2436812" cy="167005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gray">
          <a:xfrm>
            <a:off x="3313113" y="5170488"/>
            <a:ext cx="243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gray">
          <a:xfrm>
            <a:off x="823913" y="4979988"/>
            <a:ext cx="2479675" cy="830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мотивів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gray">
          <a:xfrm>
            <a:off x="3303588" y="4989513"/>
            <a:ext cx="2479675" cy="830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Власна діяльність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gray">
          <a:xfrm>
            <a:off x="5694363" y="4645025"/>
            <a:ext cx="2479675" cy="1631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Пошук оптимального шляху досягнення результатів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8" name="Picture 13" descr="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3150" y="2667000"/>
            <a:ext cx="1365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Freeform 14"/>
          <p:cNvSpPr>
            <a:spLocks/>
          </p:cNvSpPr>
          <p:nvPr/>
        </p:nvSpPr>
        <p:spPr bwMode="gray">
          <a:xfrm>
            <a:off x="4572000" y="1562100"/>
            <a:ext cx="1092200" cy="2857500"/>
          </a:xfrm>
          <a:custGeom>
            <a:avLst/>
            <a:gdLst>
              <a:gd name="T0" fmla="*/ 2147483647 w 1243"/>
              <a:gd name="T1" fmla="*/ 2147483647 h 3407"/>
              <a:gd name="T2" fmla="*/ 2147483647 w 1243"/>
              <a:gd name="T3" fmla="*/ 2147483647 h 3407"/>
              <a:gd name="T4" fmla="*/ 2147483647 w 1243"/>
              <a:gd name="T5" fmla="*/ 2147483647 h 3407"/>
              <a:gd name="T6" fmla="*/ 2147483647 w 1243"/>
              <a:gd name="T7" fmla="*/ 2147483647 h 3407"/>
              <a:gd name="T8" fmla="*/ 2147483647 w 1243"/>
              <a:gd name="T9" fmla="*/ 2147483647 h 3407"/>
              <a:gd name="T10" fmla="*/ 2147483647 w 1243"/>
              <a:gd name="T11" fmla="*/ 2147483647 h 3407"/>
              <a:gd name="T12" fmla="*/ 2147483647 w 1243"/>
              <a:gd name="T13" fmla="*/ 2147483647 h 3407"/>
              <a:gd name="T14" fmla="*/ 2147483647 w 1243"/>
              <a:gd name="T15" fmla="*/ 2147483647 h 3407"/>
              <a:gd name="T16" fmla="*/ 2147483647 w 1243"/>
              <a:gd name="T17" fmla="*/ 2147483647 h 3407"/>
              <a:gd name="T18" fmla="*/ 2147483647 w 1243"/>
              <a:gd name="T19" fmla="*/ 2147483647 h 3407"/>
              <a:gd name="T20" fmla="*/ 2147483647 w 1243"/>
              <a:gd name="T21" fmla="*/ 2147483647 h 3407"/>
              <a:gd name="T22" fmla="*/ 2147483647 w 1243"/>
              <a:gd name="T23" fmla="*/ 2147483647 h 3407"/>
              <a:gd name="T24" fmla="*/ 2147483647 w 1243"/>
              <a:gd name="T25" fmla="*/ 2147483647 h 3407"/>
              <a:gd name="T26" fmla="*/ 2147483647 w 1243"/>
              <a:gd name="T27" fmla="*/ 2147483647 h 3407"/>
              <a:gd name="T28" fmla="*/ 2147483647 w 1243"/>
              <a:gd name="T29" fmla="*/ 2147483647 h 3407"/>
              <a:gd name="T30" fmla="*/ 2147483647 w 1243"/>
              <a:gd name="T31" fmla="*/ 2147483647 h 3407"/>
              <a:gd name="T32" fmla="*/ 2147483647 w 1243"/>
              <a:gd name="T33" fmla="*/ 2147483647 h 3407"/>
              <a:gd name="T34" fmla="*/ 2147483647 w 1243"/>
              <a:gd name="T35" fmla="*/ 2147483647 h 3407"/>
              <a:gd name="T36" fmla="*/ 2147483647 w 1243"/>
              <a:gd name="T37" fmla="*/ 2147483647 h 3407"/>
              <a:gd name="T38" fmla="*/ 2147483647 w 1243"/>
              <a:gd name="T39" fmla="*/ 2147483647 h 3407"/>
              <a:gd name="T40" fmla="*/ 2147483647 w 1243"/>
              <a:gd name="T41" fmla="*/ 2147483647 h 3407"/>
              <a:gd name="T42" fmla="*/ 2147483647 w 1243"/>
              <a:gd name="T43" fmla="*/ 2147483647 h 3407"/>
              <a:gd name="T44" fmla="*/ 2147483647 w 1243"/>
              <a:gd name="T45" fmla="*/ 2147483647 h 3407"/>
              <a:gd name="T46" fmla="*/ 2147483647 w 1243"/>
              <a:gd name="T47" fmla="*/ 2147483647 h 3407"/>
              <a:gd name="T48" fmla="*/ 2147483647 w 1243"/>
              <a:gd name="T49" fmla="*/ 2147483647 h 3407"/>
              <a:gd name="T50" fmla="*/ 2147483647 w 1243"/>
              <a:gd name="T51" fmla="*/ 2147483647 h 3407"/>
              <a:gd name="T52" fmla="*/ 2147483647 w 1243"/>
              <a:gd name="T53" fmla="*/ 2147483647 h 3407"/>
              <a:gd name="T54" fmla="*/ 2147483647 w 1243"/>
              <a:gd name="T55" fmla="*/ 2147483647 h 3407"/>
              <a:gd name="T56" fmla="*/ 2147483647 w 1243"/>
              <a:gd name="T57" fmla="*/ 2147483647 h 3407"/>
              <a:gd name="T58" fmla="*/ 2147483647 w 1243"/>
              <a:gd name="T59" fmla="*/ 2147483647 h 3407"/>
              <a:gd name="T60" fmla="*/ 2147483647 w 1243"/>
              <a:gd name="T61" fmla="*/ 2147483647 h 3407"/>
              <a:gd name="T62" fmla="*/ 2147483647 w 1243"/>
              <a:gd name="T63" fmla="*/ 2147483647 h 3407"/>
              <a:gd name="T64" fmla="*/ 2147483647 w 1243"/>
              <a:gd name="T65" fmla="*/ 2147483647 h 3407"/>
              <a:gd name="T66" fmla="*/ 2147483647 w 1243"/>
              <a:gd name="T67" fmla="*/ 2147483647 h 3407"/>
              <a:gd name="T68" fmla="*/ 2147483647 w 1243"/>
              <a:gd name="T69" fmla="*/ 2147483647 h 3407"/>
              <a:gd name="T70" fmla="*/ 2147483647 w 1243"/>
              <a:gd name="T71" fmla="*/ 2147483647 h 3407"/>
              <a:gd name="T72" fmla="*/ 2147483647 w 1243"/>
              <a:gd name="T73" fmla="*/ 2147483647 h 3407"/>
              <a:gd name="T74" fmla="*/ 2147483647 w 1243"/>
              <a:gd name="T75" fmla="*/ 2147483647 h 3407"/>
              <a:gd name="T76" fmla="*/ 2147483647 w 1243"/>
              <a:gd name="T77" fmla="*/ 2147483647 h 3407"/>
              <a:gd name="T78" fmla="*/ 2147483647 w 1243"/>
              <a:gd name="T79" fmla="*/ 2147483647 h 3407"/>
              <a:gd name="T80" fmla="*/ 2147483647 w 1243"/>
              <a:gd name="T81" fmla="*/ 2147483647 h 3407"/>
              <a:gd name="T82" fmla="*/ 2147483647 w 1243"/>
              <a:gd name="T83" fmla="*/ 2147483647 h 3407"/>
              <a:gd name="T84" fmla="*/ 2147483647 w 1243"/>
              <a:gd name="T85" fmla="*/ 2147483647 h 3407"/>
              <a:gd name="T86" fmla="*/ 2147483647 w 1243"/>
              <a:gd name="T87" fmla="*/ 2147483647 h 3407"/>
              <a:gd name="T88" fmla="*/ 2147483647 w 1243"/>
              <a:gd name="T89" fmla="*/ 2147483647 h 3407"/>
              <a:gd name="T90" fmla="*/ 2147483647 w 1243"/>
              <a:gd name="T91" fmla="*/ 2147483647 h 3407"/>
              <a:gd name="T92" fmla="*/ 2147483647 w 1243"/>
              <a:gd name="T93" fmla="*/ 2147483647 h 3407"/>
              <a:gd name="T94" fmla="*/ 2147483647 w 1243"/>
              <a:gd name="T95" fmla="*/ 2147483647 h 3407"/>
              <a:gd name="T96" fmla="*/ 2147483647 w 1243"/>
              <a:gd name="T97" fmla="*/ 2147483647 h 3407"/>
              <a:gd name="T98" fmla="*/ 2147483647 w 1243"/>
              <a:gd name="T99" fmla="*/ 2147483647 h 3407"/>
              <a:gd name="T100" fmla="*/ 2147483647 w 1243"/>
              <a:gd name="T101" fmla="*/ 2147483647 h 3407"/>
              <a:gd name="T102" fmla="*/ 2147483647 w 1243"/>
              <a:gd name="T103" fmla="*/ 2147483647 h 3407"/>
              <a:gd name="T104" fmla="*/ 2147483647 w 1243"/>
              <a:gd name="T105" fmla="*/ 2147483647 h 34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43"/>
              <a:gd name="T160" fmla="*/ 0 h 3407"/>
              <a:gd name="T161" fmla="*/ 1243 w 1243"/>
              <a:gd name="T162" fmla="*/ 3407 h 34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</a:gradFill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0" name="Picture 15" descr="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9825" y="3200400"/>
            <a:ext cx="1095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1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6775" y="2568575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2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3011488"/>
            <a:ext cx="160813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014663" y="549275"/>
            <a:ext cx="3573462" cy="6477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Особистість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1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solidFill>
                  <a:srgbClr val="FF0000"/>
                </a:solidFill>
              </a:rPr>
              <a:t>Самостійна робота  - </a:t>
            </a:r>
            <a:br>
              <a:rPr lang="uk-UA" sz="1800" dirty="0" smtClean="0">
                <a:solidFill>
                  <a:srgbClr val="FF0000"/>
                </a:solidFill>
              </a:rPr>
            </a:br>
            <a:r>
              <a:rPr lang="uk-UA" sz="1800" dirty="0" smtClean="0">
                <a:solidFill>
                  <a:srgbClr val="FF0000"/>
                </a:solidFill>
              </a:rPr>
              <a:t>це вмотивовані й усвідомлені самостійні дії школяра, що завершуються певним результатом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8195" name="Group 22"/>
          <p:cNvGrpSpPr>
            <a:grpSpLocks/>
          </p:cNvGrpSpPr>
          <p:nvPr/>
        </p:nvGrpSpPr>
        <p:grpSpPr bwMode="auto">
          <a:xfrm>
            <a:off x="5340350" y="2997200"/>
            <a:ext cx="1965325" cy="1963738"/>
            <a:chOff x="144" y="384"/>
            <a:chExt cx="2080" cy="2081"/>
          </a:xfrm>
        </p:grpSpPr>
        <p:sp>
          <p:nvSpPr>
            <p:cNvPr id="311319" name="Oval 23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11320" name="Picture 24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>
              <a:off x="226" y="392"/>
              <a:ext cx="1919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/>
            </a:extLst>
          </p:spPr>
        </p:pic>
        <p:pic>
          <p:nvPicPr>
            <p:cNvPr id="311321" name="Picture 25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 flipV="1">
              <a:off x="228" y="1437"/>
              <a:ext cx="1919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8196" name="Group 26"/>
          <p:cNvGrpSpPr>
            <a:grpSpLocks/>
          </p:cNvGrpSpPr>
          <p:nvPr/>
        </p:nvGrpSpPr>
        <p:grpSpPr bwMode="auto">
          <a:xfrm>
            <a:off x="3479800" y="3756025"/>
            <a:ext cx="2185988" cy="2185988"/>
            <a:chOff x="144" y="384"/>
            <a:chExt cx="2080" cy="2081"/>
          </a:xfrm>
        </p:grpSpPr>
        <p:sp>
          <p:nvSpPr>
            <p:cNvPr id="311323" name="Oval 27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31765"/>
                    <a:invGamma/>
                    <a:alpha val="71001"/>
                  </a:schemeClr>
                </a:gs>
                <a:gs pos="5000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31765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302" name="Picture 28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3" name="Picture 29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7" name="Group 30"/>
          <p:cNvGrpSpPr>
            <a:grpSpLocks/>
          </p:cNvGrpSpPr>
          <p:nvPr/>
        </p:nvGrpSpPr>
        <p:grpSpPr bwMode="auto">
          <a:xfrm>
            <a:off x="1201738" y="2151063"/>
            <a:ext cx="2901950" cy="2900362"/>
            <a:chOff x="144" y="384"/>
            <a:chExt cx="2080" cy="2081"/>
          </a:xfrm>
        </p:grpSpPr>
        <p:sp>
          <p:nvSpPr>
            <p:cNvPr id="311327" name="Oval 31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31765"/>
                    <a:invGamma/>
                  </a:schemeClr>
                </a:gs>
                <a:gs pos="5000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299" name="Picture 32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0" name="Picture 33" descr="Picture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1331" name="WordArt 35"/>
          <p:cNvSpPr>
            <a:spLocks noChangeArrowheads="1" noChangeShapeType="1" noTextEdit="1"/>
          </p:cNvSpPr>
          <p:nvPr/>
        </p:nvSpPr>
        <p:spPr bwMode="gray">
          <a:xfrm>
            <a:off x="933450" y="1882775"/>
            <a:ext cx="3416300" cy="3278188"/>
          </a:xfrm>
          <a:prstGeom prst="rect">
            <a:avLst/>
          </a:prstGeom>
          <a:extLst>
            <a:ext uri="{91240B29-F687-4F45-9708-019B960494DF}"/>
            <a:ext uri="{AF507438-7753-43E0-B8FC-AC1667EBCBE1}"/>
          </a:extLst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>
              <a:defRPr/>
            </a:pPr>
            <a:r>
              <a:rPr lang="uk-UA" sz="1100" kern="10" dirty="0">
                <a:latin typeface="Arial"/>
                <a:cs typeface="Arial"/>
              </a:rPr>
              <a:t>спрямування</a:t>
            </a:r>
            <a:r>
              <a:rPr lang="uk-UA" sz="2800" kern="10" dirty="0">
                <a:latin typeface="Arial"/>
                <a:cs typeface="Arial"/>
              </a:rPr>
              <a:t> </a:t>
            </a:r>
            <a:endParaRPr lang="ru-RU" sz="2800" kern="10" dirty="0">
              <a:latin typeface="Arial"/>
              <a:cs typeface="Arial"/>
            </a:endParaRPr>
          </a:p>
        </p:txBody>
      </p:sp>
      <p:sp>
        <p:nvSpPr>
          <p:cNvPr id="8199" name="WordArt 36"/>
          <p:cNvSpPr>
            <a:spLocks noChangeArrowheads="1" noChangeShapeType="1" noTextEdit="1"/>
          </p:cNvSpPr>
          <p:nvPr/>
        </p:nvSpPr>
        <p:spPr bwMode="gray">
          <a:xfrm rot="724573">
            <a:off x="3355975" y="3971925"/>
            <a:ext cx="2425700" cy="218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проектування</a:t>
            </a:r>
          </a:p>
        </p:txBody>
      </p:sp>
      <p:sp>
        <p:nvSpPr>
          <p:cNvPr id="8200" name="WordArt 39"/>
          <p:cNvSpPr>
            <a:spLocks noChangeArrowheads="1" noChangeShapeType="1" noTextEdit="1"/>
          </p:cNvSpPr>
          <p:nvPr/>
        </p:nvSpPr>
        <p:spPr bwMode="gray">
          <a:xfrm rot="-3071364">
            <a:off x="5232400" y="2908300"/>
            <a:ext cx="2398713" cy="23161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6767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підтримка вчителем</a:t>
            </a:r>
          </a:p>
        </p:txBody>
      </p:sp>
      <p:pic>
        <p:nvPicPr>
          <p:cNvPr id="8201" name="Picture 2" descr="C:\Documents and Settings\Administrator\Local Settings\Temporary Internet Files\Content.IE5\FL8DFF7E\MC90025046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9763" y="2835275"/>
            <a:ext cx="14636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C:\Documents and Settings\Administrator\Local Settings\Temporary Internet Files\Content.IE5\QOZMB2GL\MC900439328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7475" y="4324350"/>
            <a:ext cx="12969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 descr="C:\Documents and Settings\Administrator\Local Settings\Temporary Internet Files\Content.IE5\QOZMB2GL\MC900415490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65788" y="3297238"/>
            <a:ext cx="14065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4" name="Group 155"/>
          <p:cNvGrpSpPr>
            <a:grpSpLocks/>
          </p:cNvGrpSpPr>
          <p:nvPr/>
        </p:nvGrpSpPr>
        <p:grpSpPr bwMode="auto">
          <a:xfrm>
            <a:off x="441325" y="5343525"/>
            <a:ext cx="1503363" cy="1398588"/>
            <a:chOff x="4464" y="192"/>
            <a:chExt cx="1187" cy="1104"/>
          </a:xfrm>
        </p:grpSpPr>
        <p:grpSp>
          <p:nvGrpSpPr>
            <p:cNvPr id="8205" name="Group 62"/>
            <p:cNvGrpSpPr>
              <a:grpSpLocks/>
            </p:cNvGrpSpPr>
            <p:nvPr/>
          </p:nvGrpSpPr>
          <p:grpSpPr bwMode="auto">
            <a:xfrm rot="1159935" flipV="1">
              <a:off x="4815" y="642"/>
              <a:ext cx="129" cy="126"/>
              <a:chOff x="1204" y="2187"/>
              <a:chExt cx="364" cy="357"/>
            </a:xfrm>
          </p:grpSpPr>
          <p:grpSp>
            <p:nvGrpSpPr>
              <p:cNvPr id="8290" name="Group 63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295" name="Freeform 64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6" name="Freeform 65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7" name="Freeform 66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91" name="Group 67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292" name="Freeform 68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3" name="Freeform 69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4" name="Freeform 70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6" name="Group 71"/>
            <p:cNvGrpSpPr>
              <a:grpSpLocks/>
            </p:cNvGrpSpPr>
            <p:nvPr/>
          </p:nvGrpSpPr>
          <p:grpSpPr bwMode="auto">
            <a:xfrm rot="1159935" flipV="1">
              <a:off x="4752" y="192"/>
              <a:ext cx="172" cy="166"/>
              <a:chOff x="1204" y="2187"/>
              <a:chExt cx="364" cy="357"/>
            </a:xfrm>
          </p:grpSpPr>
          <p:grpSp>
            <p:nvGrpSpPr>
              <p:cNvPr id="8282" name="Group 72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287" name="Freeform 73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8" name="Freeform 74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9" name="Freeform 75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83" name="Group 76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284" name="Freeform 77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5" name="Freeform 78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6" name="Freeform 79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7" name="Group 80"/>
            <p:cNvGrpSpPr>
              <a:grpSpLocks/>
            </p:cNvGrpSpPr>
            <p:nvPr/>
          </p:nvGrpSpPr>
          <p:grpSpPr bwMode="auto">
            <a:xfrm rot="18978788" flipV="1">
              <a:off x="4464" y="288"/>
              <a:ext cx="470" cy="455"/>
              <a:chOff x="1204" y="2187"/>
              <a:chExt cx="364" cy="357"/>
            </a:xfrm>
          </p:grpSpPr>
          <p:grpSp>
            <p:nvGrpSpPr>
              <p:cNvPr id="8274" name="Group 81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279" name="Freeform 82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0" name="Freeform 83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1" name="Freeform 84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75" name="Group 85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276" name="Freeform 86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7" name="Freeform 87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8" name="Freeform 88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8" name="Group 89"/>
            <p:cNvGrpSpPr>
              <a:grpSpLocks/>
            </p:cNvGrpSpPr>
            <p:nvPr/>
          </p:nvGrpSpPr>
          <p:grpSpPr bwMode="auto">
            <a:xfrm rot="17083889" flipV="1">
              <a:off x="5154" y="290"/>
              <a:ext cx="127" cy="124"/>
              <a:chOff x="1204" y="2187"/>
              <a:chExt cx="364" cy="357"/>
            </a:xfrm>
          </p:grpSpPr>
          <p:grpSp>
            <p:nvGrpSpPr>
              <p:cNvPr id="8266" name="Group 90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271" name="Freeform 91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2" name="Freeform 92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3" name="Freeform 93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67" name="Group 94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268" name="Freeform 95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9" name="Freeform 96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0" name="Freeform 97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9" name="Group 98"/>
            <p:cNvGrpSpPr>
              <a:grpSpLocks/>
            </p:cNvGrpSpPr>
            <p:nvPr/>
          </p:nvGrpSpPr>
          <p:grpSpPr bwMode="auto">
            <a:xfrm rot="1462908">
              <a:off x="5288" y="297"/>
              <a:ext cx="278" cy="351"/>
              <a:chOff x="3863" y="2473"/>
              <a:chExt cx="983" cy="1148"/>
            </a:xfrm>
          </p:grpSpPr>
          <p:grpSp>
            <p:nvGrpSpPr>
              <p:cNvPr id="8248" name="Group 99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8258" name="Group 100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63" name="Freeform 101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4" name="Freeform 102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5" name="Freeform 103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59" name="Group 104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60" name="Freeform 105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1" name="Freeform 106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2" name="Freeform 107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9" name="Group 108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8250" name="Group 10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55" name="Freeform 11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6" name="Freeform 11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7" name="Freeform 11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51" name="Group 11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52" name="Freeform 11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3" name="Freeform 11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4" name="Freeform 11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210" name="Group 117"/>
            <p:cNvGrpSpPr>
              <a:grpSpLocks/>
            </p:cNvGrpSpPr>
            <p:nvPr/>
          </p:nvGrpSpPr>
          <p:grpSpPr bwMode="auto">
            <a:xfrm>
              <a:off x="4992" y="528"/>
              <a:ext cx="659" cy="768"/>
              <a:chOff x="3863" y="2473"/>
              <a:chExt cx="983" cy="1148"/>
            </a:xfrm>
          </p:grpSpPr>
          <p:grpSp>
            <p:nvGrpSpPr>
              <p:cNvPr id="8230" name="Group 118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8240" name="Group 11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45" name="Freeform 12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6" name="Freeform 12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7" name="Freeform 12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41" name="Group 12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42" name="Freeform 12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3" name="Freeform 12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4" name="Freeform 12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31" name="Group 127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8232" name="Group 12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37" name="Freeform 12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38" name="Freeform 13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39" name="Freeform 13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33" name="Group 13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34" name="Freeform 13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35" name="Freeform 13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36" name="Freeform 13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211" name="Group 136"/>
            <p:cNvGrpSpPr>
              <a:grpSpLocks/>
            </p:cNvGrpSpPr>
            <p:nvPr/>
          </p:nvGrpSpPr>
          <p:grpSpPr bwMode="auto">
            <a:xfrm>
              <a:off x="4951" y="384"/>
              <a:ext cx="281" cy="328"/>
              <a:chOff x="3863" y="2473"/>
              <a:chExt cx="983" cy="1148"/>
            </a:xfrm>
          </p:grpSpPr>
          <p:grpSp>
            <p:nvGrpSpPr>
              <p:cNvPr id="8212" name="Group 137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8222" name="Group 13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27" name="Freeform 13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8" name="Freeform 14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9" name="Freeform 14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23" name="Group 14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24" name="Freeform 14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5" name="Freeform 14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6" name="Freeform 14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13" name="Group 146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8214" name="Group 147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219" name="Freeform 148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0" name="Freeform 149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1" name="Freeform 150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15" name="Group 151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8216" name="Freeform 152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7" name="Freeform 153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8" name="Freeform 154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5"/>
          <p:cNvGrpSpPr>
            <a:grpSpLocks/>
          </p:cNvGrpSpPr>
          <p:nvPr/>
        </p:nvGrpSpPr>
        <p:grpSpPr bwMode="auto">
          <a:xfrm>
            <a:off x="96838" y="5383213"/>
            <a:ext cx="1503362" cy="1398587"/>
            <a:chOff x="4464" y="192"/>
            <a:chExt cx="1187" cy="1104"/>
          </a:xfrm>
        </p:grpSpPr>
        <p:grpSp>
          <p:nvGrpSpPr>
            <p:cNvPr id="9249" name="Group 62"/>
            <p:cNvGrpSpPr>
              <a:grpSpLocks/>
            </p:cNvGrpSpPr>
            <p:nvPr/>
          </p:nvGrpSpPr>
          <p:grpSpPr bwMode="auto">
            <a:xfrm rot="1159935" flipV="1">
              <a:off x="4815" y="642"/>
              <a:ext cx="129" cy="126"/>
              <a:chOff x="1204" y="2187"/>
              <a:chExt cx="364" cy="357"/>
            </a:xfrm>
          </p:grpSpPr>
          <p:grpSp>
            <p:nvGrpSpPr>
              <p:cNvPr id="9334" name="Group 63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339" name="Freeform 64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40" name="Freeform 65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41" name="Freeform 66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35" name="Group 67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336" name="Freeform 68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7" name="Freeform 69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8" name="Freeform 70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50" name="Group 71"/>
            <p:cNvGrpSpPr>
              <a:grpSpLocks/>
            </p:cNvGrpSpPr>
            <p:nvPr/>
          </p:nvGrpSpPr>
          <p:grpSpPr bwMode="auto">
            <a:xfrm rot="1159935" flipV="1">
              <a:off x="4752" y="192"/>
              <a:ext cx="172" cy="166"/>
              <a:chOff x="1204" y="2187"/>
              <a:chExt cx="364" cy="357"/>
            </a:xfrm>
          </p:grpSpPr>
          <p:grpSp>
            <p:nvGrpSpPr>
              <p:cNvPr id="9326" name="Group 72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331" name="Freeform 73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2" name="Freeform 74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3" name="Freeform 75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27" name="Group 76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328" name="Freeform 77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9" name="Freeform 78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0" name="Freeform 79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51" name="Group 80"/>
            <p:cNvGrpSpPr>
              <a:grpSpLocks/>
            </p:cNvGrpSpPr>
            <p:nvPr/>
          </p:nvGrpSpPr>
          <p:grpSpPr bwMode="auto">
            <a:xfrm rot="18978788" flipV="1">
              <a:off x="4464" y="288"/>
              <a:ext cx="470" cy="455"/>
              <a:chOff x="1204" y="2187"/>
              <a:chExt cx="364" cy="357"/>
            </a:xfrm>
          </p:grpSpPr>
          <p:grpSp>
            <p:nvGrpSpPr>
              <p:cNvPr id="9318" name="Group 81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323" name="Freeform 82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4" name="Freeform 83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5" name="Freeform 84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19" name="Group 85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320" name="Freeform 86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1" name="Freeform 87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2" name="Freeform 88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52" name="Group 89"/>
            <p:cNvGrpSpPr>
              <a:grpSpLocks/>
            </p:cNvGrpSpPr>
            <p:nvPr/>
          </p:nvGrpSpPr>
          <p:grpSpPr bwMode="auto">
            <a:xfrm rot="17083889" flipV="1">
              <a:off x="5154" y="290"/>
              <a:ext cx="127" cy="124"/>
              <a:chOff x="1204" y="2187"/>
              <a:chExt cx="364" cy="357"/>
            </a:xfrm>
          </p:grpSpPr>
          <p:grpSp>
            <p:nvGrpSpPr>
              <p:cNvPr id="9310" name="Group 90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315" name="Freeform 91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6" name="Freeform 92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7" name="Freeform 93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11" name="Group 94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312" name="Freeform 95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3" name="Freeform 96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4" name="Freeform 97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>
                    <a:gd name="T0" fmla="*/ 1212 w 1232"/>
                    <a:gd name="T1" fmla="*/ 1697 h 1697"/>
                    <a:gd name="T2" fmla="*/ 335 w 1232"/>
                    <a:gd name="T3" fmla="*/ 951 h 1697"/>
                    <a:gd name="T4" fmla="*/ 167 w 1232"/>
                    <a:gd name="T5" fmla="*/ 47 h 1697"/>
                    <a:gd name="T6" fmla="*/ 910 w 1232"/>
                    <a:gd name="T7" fmla="*/ 545 h 1697"/>
                    <a:gd name="T8" fmla="*/ 1212 w 1232"/>
                    <a:gd name="T9" fmla="*/ 1697 h 16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2"/>
                    <a:gd name="T16" fmla="*/ 0 h 1697"/>
                    <a:gd name="T17" fmla="*/ 1232 w 1232"/>
                    <a:gd name="T18" fmla="*/ 1697 h 16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53" name="Group 98"/>
            <p:cNvGrpSpPr>
              <a:grpSpLocks/>
            </p:cNvGrpSpPr>
            <p:nvPr/>
          </p:nvGrpSpPr>
          <p:grpSpPr bwMode="auto">
            <a:xfrm rot="1462908">
              <a:off x="5288" y="297"/>
              <a:ext cx="278" cy="351"/>
              <a:chOff x="3863" y="2473"/>
              <a:chExt cx="983" cy="1148"/>
            </a:xfrm>
          </p:grpSpPr>
          <p:grpSp>
            <p:nvGrpSpPr>
              <p:cNvPr id="9292" name="Group 99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9302" name="Group 100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307" name="Freeform 101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8" name="Freeform 102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9" name="Freeform 103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03" name="Group 104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304" name="Freeform 105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5" name="Freeform 106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6" name="Freeform 107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93" name="Group 108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9294" name="Group 10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299" name="Freeform 11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0" name="Freeform 11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1" name="Freeform 11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95" name="Group 11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296" name="Freeform 11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7" name="Freeform 11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8" name="Freeform 11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254" name="Group 117"/>
            <p:cNvGrpSpPr>
              <a:grpSpLocks/>
            </p:cNvGrpSpPr>
            <p:nvPr/>
          </p:nvGrpSpPr>
          <p:grpSpPr bwMode="auto">
            <a:xfrm>
              <a:off x="4992" y="528"/>
              <a:ext cx="659" cy="768"/>
              <a:chOff x="3863" y="2473"/>
              <a:chExt cx="983" cy="1148"/>
            </a:xfrm>
          </p:grpSpPr>
          <p:grpSp>
            <p:nvGrpSpPr>
              <p:cNvPr id="9274" name="Group 118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9284" name="Group 11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289" name="Freeform 12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0" name="Freeform 12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1" name="Freeform 12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85" name="Group 12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286" name="Freeform 12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7" name="Freeform 12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8" name="Freeform 12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75" name="Group 127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9276" name="Group 12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281" name="Freeform 12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2" name="Freeform 13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3" name="Freeform 13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77" name="Group 13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278" name="Freeform 13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79" name="Freeform 13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0" name="Freeform 13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255" name="Group 136"/>
            <p:cNvGrpSpPr>
              <a:grpSpLocks/>
            </p:cNvGrpSpPr>
            <p:nvPr/>
          </p:nvGrpSpPr>
          <p:grpSpPr bwMode="auto">
            <a:xfrm>
              <a:off x="4951" y="384"/>
              <a:ext cx="281" cy="328"/>
              <a:chOff x="3863" y="2473"/>
              <a:chExt cx="983" cy="1148"/>
            </a:xfrm>
          </p:grpSpPr>
          <p:grpSp>
            <p:nvGrpSpPr>
              <p:cNvPr id="9256" name="Group 137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9266" name="Group 13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271" name="Freeform 13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72" name="Freeform 14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73" name="Freeform 14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67" name="Group 14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268" name="Freeform 14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9" name="Freeform 14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70" name="Freeform 14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57" name="Group 146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9258" name="Group 147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9263" name="Freeform 148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4" name="Freeform 149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5" name="Freeform 150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9" name="Group 151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9260" name="Freeform 152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1" name="Freeform 153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2" name="Freeform 154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>
                      <a:gd name="T0" fmla="*/ 1212 w 1232"/>
                      <a:gd name="T1" fmla="*/ 1697 h 1697"/>
                      <a:gd name="T2" fmla="*/ 335 w 1232"/>
                      <a:gd name="T3" fmla="*/ 951 h 1697"/>
                      <a:gd name="T4" fmla="*/ 167 w 1232"/>
                      <a:gd name="T5" fmla="*/ 47 h 1697"/>
                      <a:gd name="T6" fmla="*/ 910 w 1232"/>
                      <a:gd name="T7" fmla="*/ 545 h 1697"/>
                      <a:gd name="T8" fmla="*/ 1212 w 1232"/>
                      <a:gd name="T9" fmla="*/ 1697 h 16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2"/>
                      <a:gd name="T16" fmla="*/ 0 h 1697"/>
                      <a:gd name="T17" fmla="*/ 1232 w 1232"/>
                      <a:gd name="T18" fmla="*/ 1697 h 16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803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0" name="Oval 33"/>
          <p:cNvSpPr>
            <a:spLocks noChangeArrowheads="1"/>
          </p:cNvSpPr>
          <p:nvPr/>
        </p:nvSpPr>
        <p:spPr bwMode="gray">
          <a:xfrm>
            <a:off x="847725" y="1524000"/>
            <a:ext cx="3895725" cy="3892550"/>
          </a:xfrm>
          <a:prstGeom prst="ellipse">
            <a:avLst/>
          </a:prstGeom>
          <a:solidFill>
            <a:schemeClr val="tx2">
              <a:alpha val="1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39"/>
          <p:cNvSpPr txBox="1">
            <a:spLocks noChangeArrowheads="1"/>
          </p:cNvSpPr>
          <p:nvPr/>
        </p:nvSpPr>
        <p:spPr bwMode="black">
          <a:xfrm>
            <a:off x="4357688" y="1792288"/>
            <a:ext cx="2733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>
                <a:cs typeface="Arial" charset="0"/>
              </a:rPr>
              <a:t>Математика</a:t>
            </a:r>
            <a:endParaRPr lang="en-US" sz="1600">
              <a:cs typeface="Arial" charset="0"/>
            </a:endParaRPr>
          </a:p>
        </p:txBody>
      </p:sp>
      <p:sp>
        <p:nvSpPr>
          <p:cNvPr id="9222" name="Text Box 40"/>
          <p:cNvSpPr txBox="1">
            <a:spLocks noChangeArrowheads="1"/>
          </p:cNvSpPr>
          <p:nvPr/>
        </p:nvSpPr>
        <p:spPr bwMode="black">
          <a:xfrm>
            <a:off x="4749800" y="4737100"/>
            <a:ext cx="2630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cs typeface="Arial" charset="0"/>
              </a:rPr>
              <a:t> Основи здоров'я </a:t>
            </a:r>
            <a:endParaRPr lang="en-US" sz="1600">
              <a:cs typeface="Arial" charset="0"/>
            </a:endParaRPr>
          </a:p>
        </p:txBody>
      </p:sp>
      <p:sp>
        <p:nvSpPr>
          <p:cNvPr id="9223" name="Text Box 42"/>
          <p:cNvSpPr txBox="1">
            <a:spLocks noChangeArrowheads="1"/>
          </p:cNvSpPr>
          <p:nvPr/>
        </p:nvSpPr>
        <p:spPr bwMode="black">
          <a:xfrm>
            <a:off x="4749800" y="2522538"/>
            <a:ext cx="2630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>
                <a:cs typeface="Arial" charset="0"/>
              </a:rPr>
              <a:t>Українська мова</a:t>
            </a:r>
            <a:endParaRPr lang="en-US" sz="1600" b="1"/>
          </a:p>
        </p:txBody>
      </p:sp>
      <p:sp>
        <p:nvSpPr>
          <p:cNvPr id="9224" name="Text Box 43"/>
          <p:cNvSpPr txBox="1">
            <a:spLocks noChangeArrowheads="1"/>
          </p:cNvSpPr>
          <p:nvPr/>
        </p:nvSpPr>
        <p:spPr bwMode="black">
          <a:xfrm>
            <a:off x="5219700" y="3276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cs typeface="Arial" charset="0"/>
              </a:rPr>
              <a:t>     Читання</a:t>
            </a:r>
            <a:endParaRPr lang="en-US" sz="1600">
              <a:cs typeface="Arial" charset="0"/>
            </a:endParaRPr>
          </a:p>
        </p:txBody>
      </p:sp>
      <p:grpSp>
        <p:nvGrpSpPr>
          <p:cNvPr id="9225" name="Group 44"/>
          <p:cNvGrpSpPr>
            <a:grpSpLocks/>
          </p:cNvGrpSpPr>
          <p:nvPr/>
        </p:nvGrpSpPr>
        <p:grpSpPr bwMode="auto">
          <a:xfrm>
            <a:off x="3949700" y="1758950"/>
            <a:ext cx="457200" cy="457200"/>
            <a:chOff x="384" y="1776"/>
            <a:chExt cx="1488" cy="1488"/>
          </a:xfrm>
        </p:grpSpPr>
        <p:sp>
          <p:nvSpPr>
            <p:cNvPr id="308269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70" name="Oval 46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6" name="Group 47"/>
          <p:cNvGrpSpPr>
            <a:grpSpLocks/>
          </p:cNvGrpSpPr>
          <p:nvPr/>
        </p:nvGrpSpPr>
        <p:grpSpPr bwMode="auto">
          <a:xfrm>
            <a:off x="4406900" y="244475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7" name="Group 50"/>
          <p:cNvGrpSpPr>
            <a:grpSpLocks/>
          </p:cNvGrpSpPr>
          <p:nvPr/>
        </p:nvGrpSpPr>
        <p:grpSpPr bwMode="auto">
          <a:xfrm>
            <a:off x="4635500" y="3201988"/>
            <a:ext cx="457200" cy="457200"/>
            <a:chOff x="384" y="1776"/>
            <a:chExt cx="1488" cy="1488"/>
          </a:xfrm>
        </p:grpSpPr>
        <p:sp>
          <p:nvSpPr>
            <p:cNvPr id="308275" name="Oval 5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76" name="Oval 52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490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4406900" y="3968750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9" name="Group 56"/>
          <p:cNvGrpSpPr>
            <a:grpSpLocks/>
          </p:cNvGrpSpPr>
          <p:nvPr/>
        </p:nvGrpSpPr>
        <p:grpSpPr bwMode="auto">
          <a:xfrm>
            <a:off x="4003675" y="4627563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0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30" name="Group 59"/>
          <p:cNvGrpSpPr>
            <a:grpSpLocks/>
          </p:cNvGrpSpPr>
          <p:nvPr/>
        </p:nvGrpSpPr>
        <p:grpSpPr bwMode="auto">
          <a:xfrm>
            <a:off x="1219200" y="1911350"/>
            <a:ext cx="3124200" cy="3124200"/>
            <a:chOff x="384" y="1776"/>
            <a:chExt cx="1488" cy="1488"/>
          </a:xfrm>
        </p:grpSpPr>
        <p:sp>
          <p:nvSpPr>
            <p:cNvPr id="308284" name="Oval 6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85" name="Oval 6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34902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1" name="Text Box 43"/>
          <p:cNvSpPr txBox="1">
            <a:spLocks noChangeArrowheads="1"/>
          </p:cNvSpPr>
          <p:nvPr/>
        </p:nvSpPr>
        <p:spPr bwMode="black">
          <a:xfrm>
            <a:off x="5176838" y="4027488"/>
            <a:ext cx="3498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cs typeface="Arial" charset="0"/>
              </a:rPr>
              <a:t>Ознайомлення з навколишнім світом</a:t>
            </a:r>
            <a:endParaRPr lang="en-US" sz="1600">
              <a:cs typeface="Arial" charset="0"/>
            </a:endParaRPr>
          </a:p>
        </p:txBody>
      </p:sp>
      <p:sp>
        <p:nvSpPr>
          <p:cNvPr id="9232" name="Прямоугольник 2"/>
          <p:cNvSpPr>
            <a:spLocks noChangeArrowheads="1"/>
          </p:cNvSpPr>
          <p:nvPr/>
        </p:nvSpPr>
        <p:spPr bwMode="auto">
          <a:xfrm>
            <a:off x="1500188" y="2714625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Самостійна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endParaRPr lang="ru-RU" sz="2400">
              <a:solidFill>
                <a:srgbClr val="FF0000"/>
              </a:solidFill>
            </a:endParaRPr>
          </a:p>
          <a:p>
            <a:pPr algn="ctr"/>
            <a:r>
              <a:rPr lang="ru-RU" sz="2400">
                <a:solidFill>
                  <a:srgbClr val="FF0000"/>
                </a:solidFill>
              </a:rPr>
              <a:t> робота</a:t>
            </a:r>
          </a:p>
        </p:txBody>
      </p:sp>
      <p:grpSp>
        <p:nvGrpSpPr>
          <p:cNvPr id="9233" name="Group 44"/>
          <p:cNvGrpSpPr>
            <a:grpSpLocks/>
          </p:cNvGrpSpPr>
          <p:nvPr/>
        </p:nvGrpSpPr>
        <p:grpSpPr bwMode="auto">
          <a:xfrm>
            <a:off x="3454400" y="5140325"/>
            <a:ext cx="457200" cy="457200"/>
            <a:chOff x="384" y="1776"/>
            <a:chExt cx="1488" cy="1488"/>
          </a:xfrm>
        </p:grpSpPr>
        <p:sp>
          <p:nvSpPr>
            <p:cNvPr id="1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46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4" name="Text Box 39"/>
          <p:cNvSpPr txBox="1">
            <a:spLocks noChangeArrowheads="1"/>
          </p:cNvSpPr>
          <p:nvPr/>
        </p:nvSpPr>
        <p:spPr bwMode="black">
          <a:xfrm>
            <a:off x="4176713" y="5411788"/>
            <a:ext cx="2733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>
                <a:cs typeface="Arial" charset="0"/>
              </a:rPr>
              <a:t>         Праця</a:t>
            </a:r>
            <a:endParaRPr lang="en-US" sz="1600"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03" name="AutoShape 27"/>
          <p:cNvSpPr>
            <a:spLocks noChangeArrowheads="1"/>
          </p:cNvSpPr>
          <p:nvPr/>
        </p:nvSpPr>
        <p:spPr bwMode="gray">
          <a:xfrm>
            <a:off x="4572000" y="3216275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04" name="AutoShape 28"/>
          <p:cNvSpPr>
            <a:spLocks noChangeArrowheads="1"/>
          </p:cNvSpPr>
          <p:nvPr/>
        </p:nvSpPr>
        <p:spPr bwMode="gray">
          <a:xfrm>
            <a:off x="4572000" y="2273300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57290" y="785794"/>
            <a:ext cx="5322204" cy="466725"/>
            <a:chOff x="406" y="980"/>
            <a:chExt cx="2330" cy="294"/>
          </a:xfrm>
          <a:solidFill>
            <a:schemeClr val="tx2">
              <a:lumMod val="50000"/>
            </a:schemeClr>
          </a:solidFill>
        </p:grpSpPr>
        <p:sp>
          <p:nvSpPr>
            <p:cNvPr id="331806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1DA5D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331807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331808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331809" name="Text Box 18"/>
          <p:cNvSpPr txBox="1">
            <a:spLocks noChangeArrowheads="1"/>
          </p:cNvSpPr>
          <p:nvPr/>
        </p:nvSpPr>
        <p:spPr bwMode="gray">
          <a:xfrm>
            <a:off x="1857375" y="785813"/>
            <a:ext cx="4640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Алгоритм власної діяльності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31810" name="Oval 34"/>
          <p:cNvSpPr>
            <a:spLocks noChangeArrowheads="1"/>
          </p:cNvSpPr>
          <p:nvPr/>
        </p:nvSpPr>
        <p:spPr bwMode="gray">
          <a:xfrm rot="5400000">
            <a:off x="4405313" y="25431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11" name="Oval 35"/>
          <p:cNvSpPr>
            <a:spLocks noChangeArrowheads="1"/>
          </p:cNvSpPr>
          <p:nvPr/>
        </p:nvSpPr>
        <p:spPr bwMode="gray">
          <a:xfrm rot="5400000">
            <a:off x="4405313" y="3486150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12" name="AutoShape 36"/>
          <p:cNvSpPr>
            <a:spLocks noChangeArrowheads="1"/>
          </p:cNvSpPr>
          <p:nvPr/>
        </p:nvSpPr>
        <p:spPr bwMode="gray">
          <a:xfrm>
            <a:off x="4572000" y="5092700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13" name="AutoShape 37"/>
          <p:cNvSpPr>
            <a:spLocks noChangeArrowheads="1"/>
          </p:cNvSpPr>
          <p:nvPr/>
        </p:nvSpPr>
        <p:spPr bwMode="gray">
          <a:xfrm>
            <a:off x="4572000" y="4149725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14" name="Oval 38"/>
          <p:cNvSpPr>
            <a:spLocks noChangeArrowheads="1"/>
          </p:cNvSpPr>
          <p:nvPr/>
        </p:nvSpPr>
        <p:spPr bwMode="gray">
          <a:xfrm rot="5400000">
            <a:off x="4405313" y="44196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15" name="Oval 39"/>
          <p:cNvSpPr>
            <a:spLocks noChangeArrowheads="1"/>
          </p:cNvSpPr>
          <p:nvPr/>
        </p:nvSpPr>
        <p:spPr bwMode="gray">
          <a:xfrm rot="5400000">
            <a:off x="4405313" y="5362575"/>
            <a:ext cx="346075" cy="3460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0252" name="Text Box 40"/>
          <p:cNvSpPr txBox="1">
            <a:spLocks noChangeArrowheads="1"/>
          </p:cNvSpPr>
          <p:nvPr/>
        </p:nvSpPr>
        <p:spPr bwMode="gray">
          <a:xfrm>
            <a:off x="4949825" y="245427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080808"/>
                </a:solidFill>
                <a:cs typeface="Arial" charset="0"/>
              </a:rPr>
              <a:t>Керування учнівською діяльністю за допомогою алгоритмів</a:t>
            </a:r>
            <a:endParaRPr lang="en-US" sz="14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0253" name="Text Box 9"/>
          <p:cNvSpPr txBox="1">
            <a:spLocks noChangeArrowheads="1"/>
          </p:cNvSpPr>
          <p:nvPr/>
        </p:nvSpPr>
        <p:spPr bwMode="gray">
          <a:xfrm>
            <a:off x="4876800" y="3402013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400" b="1">
                <a:solidFill>
                  <a:srgbClr val="080808"/>
                </a:solidFill>
                <a:latin typeface="Arial" charset="0"/>
                <a:cs typeface="Arial" charset="0"/>
              </a:rPr>
              <a:t>Система взаємодії кожного учня на уроці</a:t>
            </a:r>
            <a:endParaRPr lang="en-US" sz="1400" b="1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Text Box 42"/>
          <p:cNvSpPr txBox="1">
            <a:spLocks noChangeArrowheads="1"/>
          </p:cNvSpPr>
          <p:nvPr/>
        </p:nvSpPr>
        <p:spPr bwMode="gray">
          <a:xfrm>
            <a:off x="4953000" y="4476750"/>
            <a:ext cx="335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uk-UA" sz="1400" b="1">
                <a:solidFill>
                  <a:srgbClr val="080808"/>
                </a:solidFill>
                <a:cs typeface="Arial" charset="0"/>
              </a:rPr>
              <a:t>Розвиток уміння вчитися</a:t>
            </a:r>
            <a:endParaRPr lang="en-US" sz="14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0255" name="Text Box 9"/>
          <p:cNvSpPr txBox="1">
            <a:spLocks noChangeArrowheads="1"/>
          </p:cNvSpPr>
          <p:nvPr/>
        </p:nvSpPr>
        <p:spPr bwMode="gray">
          <a:xfrm>
            <a:off x="4906963" y="5400675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 b="1">
                <a:solidFill>
                  <a:srgbClr val="080808"/>
                </a:solidFill>
                <a:latin typeface="Arial" charset="0"/>
                <a:cs typeface="Arial" charset="0"/>
              </a:rPr>
              <a:t>Засвоєння програмового матеріалу</a:t>
            </a:r>
            <a:endParaRPr lang="en-US" sz="1400" b="1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sp>
        <p:nvSpPr>
          <p:cNvPr id="331820" name="Oval 44"/>
          <p:cNvSpPr>
            <a:spLocks noChangeArrowheads="1"/>
          </p:cNvSpPr>
          <p:nvPr/>
        </p:nvSpPr>
        <p:spPr bwMode="gray">
          <a:xfrm>
            <a:off x="533400" y="2349500"/>
            <a:ext cx="3625850" cy="3640138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21" name="Oval 45"/>
          <p:cNvSpPr>
            <a:spLocks noChangeArrowheads="1"/>
          </p:cNvSpPr>
          <p:nvPr/>
        </p:nvSpPr>
        <p:spPr bwMode="gray">
          <a:xfrm>
            <a:off x="882650" y="3130550"/>
            <a:ext cx="2927350" cy="286702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22" name="Oval 46"/>
          <p:cNvSpPr>
            <a:spLocks noChangeArrowheads="1"/>
          </p:cNvSpPr>
          <p:nvPr/>
        </p:nvSpPr>
        <p:spPr bwMode="gray">
          <a:xfrm>
            <a:off x="1277938" y="3859213"/>
            <a:ext cx="2160587" cy="213995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31823" name="Oval 47"/>
          <p:cNvSpPr>
            <a:spLocks noChangeArrowheads="1"/>
          </p:cNvSpPr>
          <p:nvPr/>
        </p:nvSpPr>
        <p:spPr bwMode="gray">
          <a:xfrm>
            <a:off x="1628775" y="4552950"/>
            <a:ext cx="1484313" cy="145256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0260" name="Text Box 18"/>
          <p:cNvSpPr txBox="1">
            <a:spLocks noChangeArrowheads="1"/>
          </p:cNvSpPr>
          <p:nvPr/>
        </p:nvSpPr>
        <p:spPr bwMode="gray">
          <a:xfrm>
            <a:off x="1501775" y="5138738"/>
            <a:ext cx="179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>
                <a:latin typeface="Arial" charset="0"/>
                <a:cs typeface="Arial" charset="0"/>
              </a:rPr>
              <a:t>Знання</a:t>
            </a:r>
            <a:endParaRPr lang="en-US" sz="1600" b="1">
              <a:latin typeface="Arial" charset="0"/>
              <a:cs typeface="Arial" charset="0"/>
            </a:endParaRPr>
          </a:p>
        </p:txBody>
      </p:sp>
      <p:sp>
        <p:nvSpPr>
          <p:cNvPr id="10261" name="Text Box 18"/>
          <p:cNvSpPr txBox="1">
            <a:spLocks noChangeArrowheads="1"/>
          </p:cNvSpPr>
          <p:nvPr/>
        </p:nvSpPr>
        <p:spPr bwMode="gray">
          <a:xfrm>
            <a:off x="1381125" y="3922713"/>
            <a:ext cx="188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Arial" charset="0"/>
                <a:cs typeface="Arial" charset="0"/>
              </a:rPr>
              <a:t>Уміння і навички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10262" name="Text Box 18"/>
          <p:cNvSpPr txBox="1">
            <a:spLocks noChangeArrowheads="1"/>
          </p:cNvSpPr>
          <p:nvPr/>
        </p:nvSpPr>
        <p:spPr bwMode="gray">
          <a:xfrm>
            <a:off x="1406525" y="3325813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Arial" charset="0"/>
                <a:cs typeface="Arial" charset="0"/>
              </a:rPr>
              <a:t>Діяльність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10263" name="Text Box 18"/>
          <p:cNvSpPr txBox="1">
            <a:spLocks noChangeArrowheads="1"/>
          </p:cNvSpPr>
          <p:nvPr/>
        </p:nvSpPr>
        <p:spPr bwMode="gray">
          <a:xfrm>
            <a:off x="882650" y="2559050"/>
            <a:ext cx="327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Arial" charset="0"/>
                <a:cs typeface="Arial" charset="0"/>
              </a:rPr>
              <a:t>     Здобуття власного    </a:t>
            </a:r>
          </a:p>
          <a:p>
            <a:r>
              <a:rPr lang="uk-UA" b="1">
                <a:latin typeface="Arial" charset="0"/>
                <a:cs typeface="Arial" charset="0"/>
              </a:rPr>
              <a:t>   учнівського досвіду</a:t>
            </a:r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49" name="AutoShape 37"/>
          <p:cNvSpPr>
            <a:spLocks noChangeArrowheads="1"/>
          </p:cNvSpPr>
          <p:nvPr/>
        </p:nvSpPr>
        <p:spPr bwMode="gray">
          <a:xfrm>
            <a:off x="2847975" y="1500188"/>
            <a:ext cx="4991100" cy="1773237"/>
          </a:xfrm>
          <a:prstGeom prst="roundRect">
            <a:avLst>
              <a:gd name="adj" fmla="val 9144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20550" name="AutoShape 38"/>
          <p:cNvSpPr>
            <a:spLocks noChangeArrowheads="1"/>
          </p:cNvSpPr>
          <p:nvPr/>
        </p:nvSpPr>
        <p:spPr bwMode="gray">
          <a:xfrm>
            <a:off x="2857500" y="3343275"/>
            <a:ext cx="4991100" cy="1327150"/>
          </a:xfrm>
          <a:prstGeom prst="roundRect">
            <a:avLst>
              <a:gd name="adj" fmla="val 914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1268" name="AutoShape 39"/>
          <p:cNvSpPr>
            <a:spLocks noChangeArrowheads="1"/>
          </p:cNvSpPr>
          <p:nvPr/>
        </p:nvSpPr>
        <p:spPr bwMode="gray">
          <a:xfrm>
            <a:off x="2085975" y="785813"/>
            <a:ext cx="2438400" cy="2447925"/>
          </a:xfrm>
          <a:prstGeom prst="upArrow">
            <a:avLst>
              <a:gd name="adj1" fmla="val 49093"/>
              <a:gd name="adj2" fmla="val 22309"/>
            </a:avLst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320552" name="AutoShape 40"/>
          <p:cNvSpPr>
            <a:spLocks noChangeArrowheads="1"/>
          </p:cNvSpPr>
          <p:nvPr/>
        </p:nvSpPr>
        <p:spPr bwMode="gray">
          <a:xfrm>
            <a:off x="1447800" y="2643188"/>
            <a:ext cx="2476500" cy="1963737"/>
          </a:xfrm>
          <a:prstGeom prst="upArrow">
            <a:avLst>
              <a:gd name="adj1" fmla="val 51824"/>
              <a:gd name="adj2" fmla="val 23468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320553" name="AutoShape 41"/>
          <p:cNvSpPr>
            <a:spLocks noChangeArrowheads="1"/>
          </p:cNvSpPr>
          <p:nvPr/>
        </p:nvSpPr>
        <p:spPr bwMode="gray">
          <a:xfrm>
            <a:off x="2176463" y="4738688"/>
            <a:ext cx="5670550" cy="1316037"/>
          </a:xfrm>
          <a:prstGeom prst="roundRect">
            <a:avLst>
              <a:gd name="adj" fmla="val 9144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320554" name="AutoShape 42"/>
          <p:cNvSpPr>
            <a:spLocks noChangeArrowheads="1"/>
          </p:cNvSpPr>
          <p:nvPr/>
        </p:nvSpPr>
        <p:spPr bwMode="gray">
          <a:xfrm>
            <a:off x="904875" y="4198938"/>
            <a:ext cx="2438400" cy="1804987"/>
          </a:xfrm>
          <a:prstGeom prst="upArrow">
            <a:avLst>
              <a:gd name="adj1" fmla="val 52602"/>
              <a:gd name="adj2" fmla="val 25245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11272" name="WordArt 43"/>
          <p:cNvSpPr>
            <a:spLocks noChangeArrowheads="1" noChangeShapeType="1" noTextEdit="1"/>
          </p:cNvSpPr>
          <p:nvPr/>
        </p:nvSpPr>
        <p:spPr bwMode="gray">
          <a:xfrm rot="5400000">
            <a:off x="1838325" y="3486150"/>
            <a:ext cx="9906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2 клас</a:t>
            </a:r>
          </a:p>
        </p:txBody>
      </p:sp>
      <p:sp>
        <p:nvSpPr>
          <p:cNvPr id="11273" name="WordArt 44"/>
          <p:cNvSpPr>
            <a:spLocks noChangeArrowheads="1" noChangeShapeType="1" noTextEdit="1"/>
          </p:cNvSpPr>
          <p:nvPr/>
        </p:nvSpPr>
        <p:spPr bwMode="gray">
          <a:xfrm rot="5400000">
            <a:off x="1351756" y="4976020"/>
            <a:ext cx="847725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1 клас</a:t>
            </a:r>
          </a:p>
        </p:txBody>
      </p:sp>
      <p:sp>
        <p:nvSpPr>
          <p:cNvPr id="11274" name="WordArt 45"/>
          <p:cNvSpPr>
            <a:spLocks noChangeArrowheads="1" noChangeShapeType="1" noTextEdit="1"/>
          </p:cNvSpPr>
          <p:nvPr/>
        </p:nvSpPr>
        <p:spPr bwMode="gray">
          <a:xfrm rot="5400000">
            <a:off x="2360613" y="1973263"/>
            <a:ext cx="1204912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3-4 клас</a:t>
            </a:r>
          </a:p>
        </p:txBody>
      </p:sp>
      <p:sp>
        <p:nvSpPr>
          <p:cNvPr id="320558" name="Text Box 46"/>
          <p:cNvSpPr txBox="1">
            <a:spLocks noChangeArrowheads="1"/>
          </p:cNvSpPr>
          <p:nvPr/>
        </p:nvSpPr>
        <p:spPr bwMode="gray">
          <a:xfrm>
            <a:off x="3187644" y="1214422"/>
            <a:ext cx="701731" cy="19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vert270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rgbClr val="FFFFFF"/>
                </a:solidFill>
                <a:cs typeface="Arial" charset="0"/>
              </a:rPr>
              <a:t>Удосконалення,                        систематизація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      </a:t>
            </a:r>
          </a:p>
        </p:txBody>
      </p:sp>
      <p:sp>
        <p:nvSpPr>
          <p:cNvPr id="320559" name="Text Box 47"/>
          <p:cNvSpPr txBox="1">
            <a:spLocks noChangeArrowheads="1"/>
          </p:cNvSpPr>
          <p:nvPr/>
        </p:nvSpPr>
        <p:spPr bwMode="gray">
          <a:xfrm>
            <a:off x="2495624" y="2857496"/>
            <a:ext cx="960263" cy="170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vert27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chemeClr val="bg1"/>
                </a:solidFill>
                <a:cs typeface="Arial" charset="0"/>
              </a:rPr>
              <a:t>Введення графічної структури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0560" name="Text Box 48"/>
          <p:cNvSpPr txBox="1">
            <a:spLocks noChangeArrowheads="1"/>
          </p:cNvSpPr>
          <p:nvPr/>
        </p:nvSpPr>
        <p:spPr bwMode="gray">
          <a:xfrm>
            <a:off x="1962150" y="4776788"/>
            <a:ext cx="677943" cy="11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vert27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rgbClr val="FFFFFF"/>
                </a:solidFill>
                <a:cs typeface="Arial" charset="0"/>
              </a:rPr>
              <a:t>Підготовчі вправи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78" name="Text Box 49"/>
          <p:cNvSpPr txBox="1">
            <a:spLocks noChangeArrowheads="1"/>
          </p:cNvSpPr>
          <p:nvPr/>
        </p:nvSpPr>
        <p:spPr bwMode="gray">
          <a:xfrm>
            <a:off x="3838575" y="3436938"/>
            <a:ext cx="3586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b="1">
                <a:solidFill>
                  <a:srgbClr val="000000"/>
                </a:solidFill>
                <a:cs typeface="Arial" charset="0"/>
              </a:rPr>
              <a:t>Побутові  алгоритми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b="1">
                <a:solidFill>
                  <a:srgbClr val="000000"/>
                </a:solidFill>
                <a:cs typeface="Arial" charset="0"/>
              </a:rPr>
              <a:t>Організаційні алгоритми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600" b="1">
                <a:solidFill>
                  <a:srgbClr val="000000"/>
                </a:solidFill>
                <a:cs typeface="Arial" charset="0"/>
              </a:rPr>
              <a:t>Навчальні алгоритми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9" name="Text Box 49"/>
          <p:cNvSpPr txBox="1">
            <a:spLocks noChangeArrowheads="1"/>
          </p:cNvSpPr>
          <p:nvPr/>
        </p:nvSpPr>
        <p:spPr bwMode="gray">
          <a:xfrm>
            <a:off x="4003675" y="1643063"/>
            <a:ext cx="40322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963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b="1">
                <a:solidFill>
                  <a:srgbClr val="000000"/>
                </a:solidFill>
                <a:cs typeface="Arial" charset="0"/>
              </a:rPr>
              <a:t>Самостійне складання алгоритмів</a:t>
            </a:r>
          </a:p>
          <a:p>
            <a:pPr>
              <a:lnSpc>
                <a:spcPct val="110000"/>
              </a:lnSpc>
              <a:spcBef>
                <a:spcPts val="963"/>
              </a:spcBef>
              <a:buFontTx/>
              <a:buChar char="•"/>
            </a:pPr>
            <a:r>
              <a:rPr lang="uk-UA" sz="1600" b="1">
                <a:solidFill>
                  <a:srgbClr val="000000"/>
                </a:solidFill>
                <a:cs typeface="Arial" charset="0"/>
              </a:rPr>
              <a:t>  Становлення школяра                               як суб'єкта навчальної діяльності 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80" name="Text Box 49"/>
          <p:cNvSpPr txBox="1">
            <a:spLocks noChangeArrowheads="1"/>
          </p:cNvSpPr>
          <p:nvPr/>
        </p:nvSpPr>
        <p:spPr bwMode="gray">
          <a:xfrm>
            <a:off x="3378200" y="4860925"/>
            <a:ext cx="40624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b="1">
                <a:solidFill>
                  <a:srgbClr val="000000"/>
                </a:solidFill>
                <a:cs typeface="Arial" charset="0"/>
              </a:rPr>
              <a:t>Малюнкові підказки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uk-UA" sz="1600" b="1">
                <a:solidFill>
                  <a:srgbClr val="000000"/>
                </a:solidFill>
                <a:cs typeface="Arial" charset="0"/>
              </a:rPr>
              <a:t>  Віршовані алгоритми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uk-UA" sz="1600" b="1">
                <a:solidFill>
                  <a:srgbClr val="000000"/>
                </a:solidFill>
                <a:cs typeface="Arial" charset="0"/>
              </a:rPr>
              <a:t>  Текстові пам`ятки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57188" y="428625"/>
            <a:ext cx="8286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Система алгоритмічної підготовки учнів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506</TotalTime>
  <Words>649</Words>
  <Application>Microsoft Office PowerPoint</Application>
  <PresentationFormat>Экран (4:3)</PresentationFormat>
  <Paragraphs>187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Verdana</vt:lpstr>
      <vt:lpstr>Arial</vt:lpstr>
      <vt:lpstr>Calibri</vt:lpstr>
      <vt:lpstr>Cambria</vt:lpstr>
      <vt:lpstr>Wingdings 2</vt:lpstr>
      <vt:lpstr>Wingdings</vt:lpstr>
      <vt:lpstr>Wingdings 3</vt:lpstr>
      <vt:lpstr>Апекс</vt:lpstr>
      <vt:lpstr>ПОРТФОЛІО ПЕДАГОГА                           Кравчук Олена Федорівна</vt:lpstr>
      <vt:lpstr>Формування вмінь і навичок самостійної роботи за допомогою алгоритмізації навчальних дій</vt:lpstr>
      <vt:lpstr>«Допоможи мені  зробити це самому» М.Монтессорі</vt:lpstr>
      <vt:lpstr>Слайд 4</vt:lpstr>
      <vt:lpstr>Слайд 5</vt:lpstr>
      <vt:lpstr>Самостійна робота  -  це вмотивовані й усвідомлені самостійні дії школяра, що завершуються певним результатом</vt:lpstr>
      <vt:lpstr>Слайд 7</vt:lpstr>
      <vt:lpstr>Слайд 8</vt:lpstr>
      <vt:lpstr>Слайд 9</vt:lpstr>
      <vt:lpstr>Слайд 10</vt:lpstr>
      <vt:lpstr>Слайд 11</vt:lpstr>
      <vt:lpstr>Слайд 12</vt:lpstr>
      <vt:lpstr>    Результати моніторингових                  відстежень</vt:lpstr>
      <vt:lpstr>Поширення досвіду</vt:lpstr>
      <vt:lpstr>Інформація про проходження курсової підготовки </vt:lpstr>
      <vt:lpstr>Звіт про методичну діяльність учителя</vt:lpstr>
      <vt:lpstr>Стала лауреатом Всеукраїнського конкурсу  “Учитель року – 2011”</vt:lpstr>
      <vt:lpstr>Інформація про участь учнів  у конкурсах з навчальних предметів</vt:lpstr>
      <vt:lpstr>Виховна робота</vt:lpstr>
      <vt:lpstr>Зайнятість учнів гуртковою роботою у позаурочний час</vt:lpstr>
      <vt:lpstr>Нагороди класного колективу</vt:lpstr>
      <vt:lpstr>Перемоги у спорті</vt:lpstr>
      <vt:lpstr>Наша газета – переможець конкурсу</vt:lpstr>
      <vt:lpstr>Залюбки   працюємо над створенням  проектів</vt:lpstr>
      <vt:lpstr>Разом фантазуємо</vt:lpstr>
      <vt:lpstr>Разом досліджуємо традиції різних народів</vt:lpstr>
      <vt:lpstr>Разом учимось любити рідний край</vt:lpstr>
      <vt:lpstr>Охоче зустрічаємось з цікавими людьми</vt:lpstr>
      <vt:lpstr>Разом прагнемо до перемоги</vt:lpstr>
      <vt:lpstr>Активно займаємось спортом</vt:lpstr>
      <vt:lpstr>Разом святкуємо</vt:lpstr>
      <vt:lpstr>Подорожуємо рідним краєм</vt:lpstr>
      <vt:lpstr>Побували в столиці нашої країни</vt:lpstr>
      <vt:lpstr>Разом ми – одна дружна родина, ім'я якої – 4 – А клас!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41</cp:revision>
  <dcterms:modified xsi:type="dcterms:W3CDTF">2012-03-20T14:27:47Z</dcterms:modified>
</cp:coreProperties>
</file>