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1 - 2 клас</c:v>
                </c:pt>
                <c:pt idx="2">
                  <c:v>3 клас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1 - 2 клас</c:v>
                </c:pt>
                <c:pt idx="2">
                  <c:v>3 клас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</c:v>
                </c:pt>
                <c:pt idx="2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1 - 2 клас</c:v>
                </c:pt>
                <c:pt idx="2">
                  <c:v>3 клас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1 - 2 клас</c:v>
                </c:pt>
                <c:pt idx="2">
                  <c:v>3 клас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axId val="89316736"/>
        <c:axId val="96248960"/>
      </c:barChart>
      <c:catAx>
        <c:axId val="89316736"/>
        <c:scaling>
          <c:orientation val="minMax"/>
        </c:scaling>
        <c:axPos val="b"/>
        <c:numFmt formatCode="General" sourceLinked="1"/>
        <c:tickLblPos val="nextTo"/>
        <c:crossAx val="96248960"/>
        <c:crosses val="autoZero"/>
        <c:auto val="1"/>
        <c:lblAlgn val="ctr"/>
        <c:lblOffset val="100"/>
      </c:catAx>
      <c:valAx>
        <c:axId val="96248960"/>
        <c:scaling>
          <c:orientation val="minMax"/>
        </c:scaling>
        <c:axPos val="l"/>
        <c:majorGridlines/>
        <c:numFmt formatCode="General" sourceLinked="1"/>
        <c:tickLblPos val="nextTo"/>
        <c:crossAx val="89316736"/>
        <c:crosses val="autoZero"/>
        <c:crossBetween val="between"/>
      </c:valAx>
      <c:spPr>
        <a:noFill/>
        <a:ln w="25385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Д.р. 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2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2">
                  <c:v>12</c:v>
                </c:pt>
              </c:numCache>
            </c:numRef>
          </c:val>
        </c:ser>
        <c:shape val="box"/>
        <c:axId val="96427392"/>
        <c:axId val="96625792"/>
        <c:axId val="0"/>
      </c:bar3DChart>
      <c:catAx>
        <c:axId val="96427392"/>
        <c:scaling>
          <c:orientation val="minMax"/>
        </c:scaling>
        <c:axPos val="b"/>
        <c:numFmt formatCode="General" sourceLinked="1"/>
        <c:tickLblPos val="nextTo"/>
        <c:crossAx val="96625792"/>
        <c:crosses val="autoZero"/>
        <c:auto val="1"/>
        <c:lblAlgn val="ctr"/>
        <c:lblOffset val="100"/>
      </c:catAx>
      <c:valAx>
        <c:axId val="96625792"/>
        <c:scaling>
          <c:orientation val="minMax"/>
        </c:scaling>
        <c:axPos val="l"/>
        <c:majorGridlines/>
        <c:numFmt formatCode="General" sourceLinked="1"/>
        <c:tickLblPos val="nextTo"/>
        <c:crossAx val="96427392"/>
        <c:crosses val="autoZero"/>
        <c:crossBetween val="between"/>
      </c:valAx>
      <c:spPr>
        <a:noFill/>
        <a:ln w="25364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 н.р.</c:v>
                </c:pt>
                <c:pt idx="2">
                  <c:v>2010/2011н.р.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 н.р.</c:v>
                </c:pt>
                <c:pt idx="2">
                  <c:v>2010/2011н.р.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 н.р.</c:v>
                </c:pt>
                <c:pt idx="2">
                  <c:v>2010/2011н.р.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2">
                  <c:v>4</c:v>
                </c:pt>
              </c:numCache>
            </c:numRef>
          </c:val>
        </c:ser>
        <c:shape val="box"/>
        <c:axId val="92738304"/>
        <c:axId val="92739840"/>
        <c:axId val="0"/>
      </c:bar3DChart>
      <c:catAx>
        <c:axId val="92738304"/>
        <c:scaling>
          <c:orientation val="minMax"/>
        </c:scaling>
        <c:axPos val="b"/>
        <c:numFmt formatCode="General" sourceLinked="1"/>
        <c:tickLblPos val="nextTo"/>
        <c:crossAx val="92739840"/>
        <c:crosses val="autoZero"/>
        <c:auto val="1"/>
        <c:lblAlgn val="ctr"/>
        <c:lblOffset val="100"/>
      </c:catAx>
      <c:valAx>
        <c:axId val="92739840"/>
        <c:scaling>
          <c:orientation val="minMax"/>
        </c:scaling>
        <c:axPos val="l"/>
        <c:majorGridlines/>
        <c:numFmt formatCode="General" sourceLinked="1"/>
        <c:tickLblPos val="nextTo"/>
        <c:crossAx val="92738304"/>
        <c:crosses val="autoZero"/>
        <c:crossBetween val="between"/>
      </c:valAx>
      <c:spPr>
        <a:noFill/>
        <a:ln w="25391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2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</c:v>
                </c:pt>
                <c:pt idx="2">
                  <c:v>27</c:v>
                </c:pt>
              </c:numCache>
            </c:numRef>
          </c:val>
        </c:ser>
        <c:shape val="box"/>
        <c:axId val="92766592"/>
        <c:axId val="92768128"/>
        <c:axId val="0"/>
      </c:bar3DChart>
      <c:catAx>
        <c:axId val="92766592"/>
        <c:scaling>
          <c:orientation val="minMax"/>
        </c:scaling>
        <c:axPos val="b"/>
        <c:numFmt formatCode="General" sourceLinked="1"/>
        <c:tickLblPos val="nextTo"/>
        <c:crossAx val="92768128"/>
        <c:crosses val="autoZero"/>
        <c:auto val="1"/>
        <c:lblAlgn val="ctr"/>
        <c:lblOffset val="100"/>
      </c:catAx>
      <c:valAx>
        <c:axId val="92768128"/>
        <c:scaling>
          <c:orientation val="minMax"/>
        </c:scaling>
        <c:axPos val="l"/>
        <c:majorGridlines/>
        <c:numFmt formatCode="General" sourceLinked="1"/>
        <c:tickLblPos val="nextTo"/>
        <c:crossAx val="92766592"/>
        <c:crosses val="autoZero"/>
        <c:crossBetween val="between"/>
      </c:valAx>
      <c:spPr>
        <a:noFill/>
        <a:ln w="25394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</c:v>
                </c:pt>
                <c:pt idx="2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С.р.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2009/2010н.р.</c:v>
                </c:pt>
                <c:pt idx="2">
                  <c:v>2010/2011н.р.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2">
                  <c:v>8</c:v>
                </c:pt>
              </c:numCache>
            </c:numRef>
          </c:val>
        </c:ser>
        <c:shape val="box"/>
        <c:axId val="100204544"/>
        <c:axId val="100206080"/>
        <c:axId val="0"/>
      </c:bar3DChart>
      <c:catAx>
        <c:axId val="100204544"/>
        <c:scaling>
          <c:orientation val="minMax"/>
        </c:scaling>
        <c:axPos val="b"/>
        <c:numFmt formatCode="General" sourceLinked="1"/>
        <c:tickLblPos val="nextTo"/>
        <c:crossAx val="100206080"/>
        <c:crosses val="autoZero"/>
        <c:auto val="1"/>
        <c:lblAlgn val="ctr"/>
        <c:lblOffset val="100"/>
      </c:catAx>
      <c:valAx>
        <c:axId val="100206080"/>
        <c:scaling>
          <c:orientation val="minMax"/>
        </c:scaling>
        <c:axPos val="l"/>
        <c:majorGridlines/>
        <c:numFmt formatCode="General" sourceLinked="1"/>
        <c:tickLblPos val="nextTo"/>
        <c:crossAx val="100204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В.р.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2010/2011н.р.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Д.р.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2010/2011н.р.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С.р.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2010/2011н.р.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</c:ser>
        <c:shape val="box"/>
        <c:axId val="100269440"/>
        <c:axId val="92800128"/>
        <c:axId val="0"/>
      </c:bar3DChart>
      <c:catAx>
        <c:axId val="100269440"/>
        <c:scaling>
          <c:orientation val="minMax"/>
        </c:scaling>
        <c:axPos val="b"/>
        <c:numFmt formatCode="General" sourceLinked="1"/>
        <c:tickLblPos val="nextTo"/>
        <c:crossAx val="92800128"/>
        <c:crosses val="autoZero"/>
        <c:auto val="1"/>
        <c:lblAlgn val="ctr"/>
        <c:lblOffset val="100"/>
      </c:catAx>
      <c:valAx>
        <c:axId val="92800128"/>
        <c:scaling>
          <c:orientation val="minMax"/>
        </c:scaling>
        <c:axPos val="l"/>
        <c:majorGridlines/>
        <c:numFmt formatCode="General" sourceLinked="1"/>
        <c:tickLblPos val="nextTo"/>
        <c:crossAx val="100269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0.16146</cdr:x>
      <cdr:y>0.01483</cdr:y>
    </cdr:from>
    <cdr:to>
      <cdr:x>0.29167</cdr:x>
      <cdr:y>0.0962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28718" y="65077"/>
          <a:ext cx="1071570" cy="35719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 клас</a:t>
          </a:r>
          <a:endParaRPr lang="ru-RU" sz="1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BE7E-429F-4C06-89BD-41D7CF29A7A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62E4-1549-4B20-9C31-7B5C27C6C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7DDC-6EAD-4408-ABA6-3491F1555CAF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8DA3-9302-4BF6-B497-892973AF0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362A-13B4-49EC-AC98-BA4602FB1DD6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74F7-2C3D-46C0-B579-6C9D7E191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9792-8243-4E6E-AE68-9FF31A821021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EFCD-15EB-4CBC-BF9B-C8B3A66CD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2138-B462-40D8-9C94-5F22C6B57625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40F9-8838-47DB-8A3F-C22E856BF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2ED2-DD31-44AA-8E28-3FBD3869F3BA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C374-CAEE-4585-9800-DCC811C8E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EFEC-0E4D-4922-AC31-027AD9F7A10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AEFF-A1D3-45BE-A738-B376B99BF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F390-FC79-47D8-915C-C43023A93788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7902-FA2B-4323-B696-2522CAB12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6934-4882-41B6-A078-01A148AEF0EE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DE01-7394-4C65-9862-F2845A847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E159-DFD8-42D1-8126-09538E2F00C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42BE-E7C9-4770-B3A1-1A5FCDF03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4D45-3786-46FF-8CC2-3662D5F9321B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D487-8E58-41E2-9E92-D9B16D2BC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1E906-B6E1-4046-9268-081152887C3D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BCE19-1AF1-444F-8EE8-1B3D8A258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елец\Desktop\82376220cf6881ea3a370e13b2ec64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545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35716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dirty="0" smtClean="0">
                <a:solidFill>
                  <a:srgbClr val="FF0000"/>
                </a:solidFill>
                <a:latin typeface="ExposureMixOneC" pitchFamily="2" charset="0"/>
              </a:rPr>
              <a:t>     </a:t>
            </a:r>
            <a:r>
              <a:rPr lang="uk-UA" sz="7200" dirty="0" err="1" smtClean="0">
                <a:solidFill>
                  <a:srgbClr val="FF0000"/>
                </a:solidFill>
                <a:latin typeface="ExposureMixOneC" pitchFamily="2" charset="0"/>
              </a:rPr>
              <a:t>Портфоліо</a:t>
            </a:r>
            <a:endParaRPr lang="ru-RU" sz="7200" dirty="0">
              <a:solidFill>
                <a:srgbClr val="FF0000"/>
              </a:solidFill>
              <a:latin typeface="ExposureMixOne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880628">
            <a:off x="2112963" y="2074863"/>
            <a:ext cx="6400800" cy="17526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eaLnBrk="1" hangingPunct="1">
              <a:defRPr/>
            </a:pPr>
            <a:r>
              <a:rPr lang="uk-UA" sz="4000" smtClean="0">
                <a:solidFill>
                  <a:srgbClr val="0070C0"/>
                </a:solidFill>
              </a:rPr>
              <a:t>Вчителя початкових класів</a:t>
            </a:r>
          </a:p>
          <a:p>
            <a:pPr marR="0" eaLnBrk="1" hangingPunct="1">
              <a:defRPr/>
            </a:pPr>
            <a:r>
              <a:rPr lang="uk-UA" sz="4000" smtClean="0">
                <a:solidFill>
                  <a:srgbClr val="0070C0"/>
                </a:solidFill>
              </a:rPr>
              <a:t>Пікуліної Тетяни Леонідівни</a:t>
            </a:r>
          </a:p>
          <a:p>
            <a:pPr marR="0" eaLnBrk="1" hangingPunct="1">
              <a:defRPr/>
            </a:pPr>
            <a:r>
              <a:rPr lang="uk-UA" sz="4000" smtClean="0">
                <a:solidFill>
                  <a:srgbClr val="0070C0"/>
                </a:solidFill>
              </a:rPr>
              <a:t>ХЗОШ І-ІІІ ступенів №</a:t>
            </a: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smtClean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85938" y="5429250"/>
            <a:ext cx="6400800" cy="1752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>
                <a:solidFill>
                  <a:srgbClr val="0070C0"/>
                </a:solidFill>
                <a:latin typeface="+mn-lt"/>
                <a:cs typeface="+mn-cs"/>
              </a:rPr>
              <a:t>Херсон – 2011р.</a:t>
            </a:r>
            <a:endParaRPr lang="ru-RU" sz="40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6786563" cy="1143000"/>
          </a:xfrm>
        </p:spPr>
        <p:txBody>
          <a:bodyPr/>
          <a:lstStyle/>
          <a:p>
            <a:pPr eaLnBrk="1" hangingPunct="1"/>
            <a:r>
              <a:rPr lang="uk-UA" sz="4400" b="1" smtClean="0">
                <a:solidFill>
                  <a:srgbClr val="FF0000"/>
                </a:solidFill>
                <a:latin typeface="Adine Kirnberg"/>
              </a:rPr>
              <a:t>Мої досягнення</a:t>
            </a:r>
            <a:endParaRPr lang="ru-RU" sz="4400" b="1" smtClean="0">
              <a:solidFill>
                <a:srgbClr val="FF0000"/>
              </a:solidFill>
              <a:latin typeface="Adine Kirnberg"/>
            </a:endParaRPr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5" name="Picture 3" descr="C:\Users\Владелец\Desktop\1266944759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57313"/>
            <a:ext cx="30432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2928938"/>
            <a:ext cx="20002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 descr="C:\Users\Владелец\Desktop\1266944759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1357313"/>
            <a:ext cx="30432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2714625"/>
            <a:ext cx="2214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 descr="C:\Users\Владелец\Desktop\1266944759_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0" y="1357313"/>
            <a:ext cx="3143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13" y="3000375"/>
            <a:ext cx="2143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0" y="142875"/>
            <a:ext cx="9144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Взято до друку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357313"/>
            <a:ext cx="4286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1357313"/>
            <a:ext cx="3786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ладелец\Desktop\fon_flow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8581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Мої громадські доручення 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142875" y="928688"/>
            <a:ext cx="8715375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1"/>
              </a:rPr>
              <a:t>.</a:t>
            </a:r>
            <a:endParaRPr lang="ru-RU" smtClean="0">
              <a:latin typeface="1"/>
            </a:endParaRPr>
          </a:p>
        </p:txBody>
      </p:sp>
      <p:pic>
        <p:nvPicPr>
          <p:cNvPr id="22533" name="Рисунок 8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5286375"/>
            <a:ext cx="15001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928670"/>
            <a:ext cx="8215370" cy="14287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Керівник </a:t>
            </a:r>
            <a:r>
              <a:rPr lang="uk-UA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</a:t>
            </a:r>
            <a:r>
              <a:rPr lang="uk-UA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 виховної роботи (9років).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357430"/>
            <a:ext cx="8215370" cy="1428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Начальник пришкільного оздоровчого табору “ Віночок “ (2 роки).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786190"/>
            <a:ext cx="8215370" cy="14287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Заступник голови міської комісії з перевірки робіт учнів початкових класів з української мови у міському етапі конкурсу імені Петра Яцика.</a:t>
            </a:r>
            <a:endParaRPr lang="ru-RU" sz="2400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42844" y="1357298"/>
            <a:ext cx="571504" cy="357190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42844" y="2857496"/>
            <a:ext cx="571504" cy="357190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42844" y="4286256"/>
            <a:ext cx="571504" cy="357190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14678" y="2928934"/>
            <a:ext cx="2714644" cy="17145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Модель розвитку компетентності вчителя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6766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Модель розвитку компетентності вчителя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857232"/>
            <a:ext cx="2214578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Батьківський всеобуч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1928802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Вивчення періо- дичних видань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1000108"/>
            <a:ext cx="2143140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Мотивація педа- гогічної і мето- дичної діяльності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929198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Використання             </a:t>
            </a:r>
            <a:r>
              <a:rPr lang="uk-UA" sz="100" dirty="0">
                <a:solidFill>
                  <a:srgbClr val="0070C0"/>
                </a:solidFill>
              </a:rPr>
              <a:t>.</a:t>
            </a:r>
            <a:r>
              <a:rPr lang="uk-UA" dirty="0">
                <a:solidFill>
                  <a:srgbClr val="0070C0"/>
                </a:solidFill>
              </a:rPr>
              <a:t>           ІКТ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929198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Курси РІПО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2928934"/>
            <a:ext cx="2071702" cy="8572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0070C0"/>
                </a:solidFill>
              </a:rPr>
              <a:t>Вивчення і викорис- тання сучасних інтерактивних технологій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1928802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Співпраця з батьками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1928802"/>
            <a:ext cx="2143140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Вивчення психоло- гічних особливостей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учня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928670"/>
            <a:ext cx="2286016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0070C0"/>
                </a:solidFill>
              </a:rPr>
              <a:t>Використання сучасних методів у виховному процесі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928802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Проектна діяльність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928934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Процес постійного педагогічного пошуку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929066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Рефлексія діяльності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4929198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Моніторинг нав- чальної діяльності і корекція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929330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Відкриті уроки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3929066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Вивчення передо- вого педагогічного досвіду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4929198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Виступи на </a:t>
            </a:r>
            <a:r>
              <a:rPr lang="uk-UA" dirty="0" err="1">
                <a:solidFill>
                  <a:srgbClr val="0070C0"/>
                </a:solidFill>
              </a:rPr>
              <a:t>МО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5929330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Участь у педрадах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00430" y="5857892"/>
            <a:ext cx="2000264" cy="7858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70C0"/>
                </a:solidFill>
              </a:rPr>
              <a:t>КТС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Владелец\Desktop\1275822870_wchh_1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Показники володіння сучасними технологіями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572500" cy="5286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100" smtClean="0"/>
              <a:t>.</a:t>
            </a:r>
            <a:endParaRPr lang="ru-RU" sz="1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2000264" cy="13573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Орієнтовно – особистісне навчання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86124"/>
            <a:ext cx="2000264" cy="1357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Проектні методи навчання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636"/>
            <a:ext cx="2000264" cy="135732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ІКТ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464579" y="2035959"/>
            <a:ext cx="428628" cy="50006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3071802" y="1285860"/>
            <a:ext cx="3786214" cy="1714512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   </a:t>
            </a:r>
            <a:r>
              <a:rPr lang="uk-UA" sz="1600" dirty="0">
                <a:solidFill>
                  <a:srgbClr val="FF0000"/>
                </a:solidFill>
              </a:rPr>
              <a:t>  Створення ситуації вибору і успіху.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     Організація співпраці вчителя і учня.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     Використання рефлексивних. методів і прийомів.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     Диференціація навчання.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071802" y="4857760"/>
            <a:ext cx="3786214" cy="1643074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     Проведення уроків і виховних захо-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дів з використанням мультимедійної системи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     Використання наукових </a:t>
            </a:r>
            <a:r>
              <a:rPr lang="en-US" sz="1600" dirty="0">
                <a:solidFill>
                  <a:srgbClr val="FF0000"/>
                </a:solidFill>
              </a:rPr>
              <a:t>DVD </a:t>
            </a:r>
            <a:r>
              <a:rPr lang="uk-UA" sz="1600" dirty="0">
                <a:solidFill>
                  <a:srgbClr val="FF0000"/>
                </a:solidFill>
              </a:rPr>
              <a:t>прог-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рам. 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3071802" y="3143248"/>
            <a:ext cx="3786214" cy="1571636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0000"/>
                </a:solidFill>
              </a:rPr>
              <a:t>     Створення проектів індиві-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0000"/>
                </a:solidFill>
              </a:rPr>
              <a:t>дуальних та колективних.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0000"/>
                </a:solidFill>
              </a:rPr>
              <a:t>     Залучення учнів і батьків в проектну діяльність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2536017" y="3679033"/>
            <a:ext cx="500066" cy="42862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571736" y="5357826"/>
            <a:ext cx="428628" cy="428628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143250" y="1357313"/>
            <a:ext cx="214313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143250" y="1571625"/>
            <a:ext cx="214313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143250" y="2571750"/>
            <a:ext cx="214313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143250" y="2071688"/>
            <a:ext cx="214313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214688" y="3286125"/>
            <a:ext cx="21431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14688" y="3929063"/>
            <a:ext cx="21431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143250" y="5000625"/>
            <a:ext cx="214313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143250" y="5786438"/>
            <a:ext cx="214313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0" y="142875"/>
            <a:ext cx="9144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DVD програми для початкової  школи </a:t>
            </a:r>
          </a:p>
        </p:txBody>
      </p:sp>
      <p:pic>
        <p:nvPicPr>
          <p:cNvPr id="25604" name="Picture 2" descr="C:\Users\Favorit\Desktop\DSC038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357313"/>
            <a:ext cx="8358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0" y="142875"/>
            <a:ext cx="9144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Індивідуальні довідники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143000"/>
            <a:ext cx="8215313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ладелец\Desktop\1262985052_ddc5f9e254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115328" cy="108183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РОБОТА НАД МЕТОДИЧНОЮ ТЕМОЮ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83602">
            <a:off x="500034" y="2071678"/>
            <a:ext cx="8229600" cy="4389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 комунікативної компетентності молодших школярів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2087563"/>
            <a:ext cx="8229600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uk-UA" sz="1200" dirty="0">
                <a:solidFill>
                  <a:srgbClr val="0070C0"/>
                </a:solidFill>
                <a:latin typeface="+mn-lt"/>
                <a:cs typeface="+mn-cs"/>
              </a:rPr>
              <a:t>                                                      </a:t>
            </a:r>
            <a:endParaRPr lang="uk-UA" sz="12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uk-UA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8643938" cy="52863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dirty="0" smtClean="0">
                <a:solidFill>
                  <a:srgbClr val="0070C0"/>
                </a:solidFill>
              </a:rPr>
              <a:t>Той, хто прагне, зробить більше за того, хто може.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dirty="0" smtClean="0">
                <a:solidFill>
                  <a:srgbClr val="FF0000"/>
                </a:solidFill>
              </a:rPr>
              <a:t>Моя мета: </a:t>
            </a:r>
            <a:r>
              <a:rPr lang="uk-UA" sz="4800" dirty="0" smtClean="0">
                <a:solidFill>
                  <a:srgbClr val="0070C0"/>
                </a:solidFill>
              </a:rPr>
              <a:t>виховувати людину нового покоління, викорис- товуючі компетентнісно – орієнтовані педагогічні технології.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52"/>
            <a:ext cx="8072494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perspectiveRelaxedModerately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Педагогічне кредо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8786813" cy="5857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.</a:t>
            </a: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52"/>
            <a:ext cx="7448963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perspectiveRelaxedModerately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Актуальність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5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проблеми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642910" y="1071546"/>
            <a:ext cx="3286148" cy="142876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Сучасні тенденції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          в освіті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500562" y="1000108"/>
            <a:ext cx="3571900" cy="171451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Використання      сучасних форм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і методів освіти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71472" y="2571744"/>
            <a:ext cx="3571900" cy="171451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Учень – суб'єкт навчального процесу 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4357686" y="2643182"/>
            <a:ext cx="3571900" cy="171451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Недостатність теоретичних розробок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3428992" y="4071942"/>
            <a:ext cx="1500198" cy="928694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357422" y="5000636"/>
            <a:ext cx="3571900" cy="171451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Бути людиною компетентною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50"/>
            <a:ext cx="4000500" cy="542925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Рік народження: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7.11.1962</a:t>
            </a:r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Освіта: вища.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Спеціальність: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педагогіка та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методика почат-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кового навчання.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Кваліфікація: вчи-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тель початкових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класів.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Категорія: вища, старший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учитель.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Педагогічний стаж-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uk-UA" dirty="0" smtClean="0">
                <a:solidFill>
                  <a:srgbClr val="FF0000"/>
                </a:solidFill>
              </a:rPr>
              <a:t> років. </a:t>
            </a:r>
            <a:endParaRPr lang="ru-RU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ХЗОШ І-ІІІ ступенів №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м. Херсон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1214438"/>
            <a:ext cx="2786063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571536" y="0"/>
            <a:ext cx="992988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hardEdg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Візитна картка вчителя</a:t>
            </a:r>
            <a:endParaRPr lang="ru-RU" sz="4000" b="1" cap="all" dirty="0">
              <a:ln w="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8358187" cy="4786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5400" smtClean="0">
                <a:solidFill>
                  <a:srgbClr val="FF0000"/>
                </a:solidFill>
              </a:rPr>
              <a:t> </a:t>
            </a:r>
            <a:r>
              <a:rPr lang="uk-UA" sz="5400" smtClean="0">
                <a:solidFill>
                  <a:srgbClr val="0070C0"/>
                </a:solidFill>
              </a:rPr>
              <a:t>формування культури усного та писемного мовлення як засобу вільного спілкування та самовираження</a:t>
            </a:r>
            <a:endParaRPr lang="ru-RU" sz="540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86874" cy="14465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Мета розвитку комунікативної компетентності - </a:t>
            </a:r>
            <a:endParaRPr lang="ru-RU" sz="4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501063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100" smtClean="0">
                <a:latin typeface="1"/>
              </a:rPr>
              <a:t>…………….</a:t>
            </a:r>
            <a:endParaRPr lang="ru-RU" sz="100" smtClean="0">
              <a:latin typeface="1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42852"/>
            <a:ext cx="7448963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perspectiveRelaxedModerately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/>
                <a:solidFill>
                  <a:srgbClr val="FF0000"/>
                </a:solidFill>
                <a:latin typeface="+mn-lt"/>
                <a:cs typeface="+mn-cs"/>
              </a:rPr>
              <a:t>Компетентність</a:t>
            </a:r>
            <a:endParaRPr lang="ru-RU" sz="5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2910" y="1000108"/>
            <a:ext cx="3429024" cy="1643074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Проінформованість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3504" y="928670"/>
            <a:ext cx="3071834" cy="1643074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Обізнаність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0034" y="2428868"/>
            <a:ext cx="3071834" cy="1643074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Досвідченість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72066" y="2428868"/>
            <a:ext cx="3071834" cy="1643074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Авторитетність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3679025" y="3178967"/>
            <a:ext cx="1214446" cy="857256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1285852" y="1857364"/>
            <a:ext cx="6286544" cy="6715172"/>
          </a:xfrm>
          <a:prstGeom prst="mathMinu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Здатність кваліфіковано проводити діяльність і розширювати коло комунікативних відносин у суспільстві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-142900"/>
            <a:ext cx="8786874" cy="14465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Складові</a:t>
            </a:r>
            <a:r>
              <a:rPr lang="ru-RU" sz="4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4400" b="1" dirty="0" err="1">
                <a:ln/>
                <a:solidFill>
                  <a:srgbClr val="FF0000"/>
                </a:solidFill>
                <a:latin typeface="+mn-lt"/>
                <a:cs typeface="+mn-cs"/>
              </a:rPr>
              <a:t>комунікативної</a:t>
            </a:r>
            <a:r>
              <a:rPr lang="ru-RU" sz="4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компетентності</a:t>
            </a:r>
            <a:endParaRPr lang="ru-RU" sz="4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00174"/>
            <a:ext cx="250033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Мовна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1500174"/>
            <a:ext cx="250033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Мовленнєва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500174"/>
            <a:ext cx="250033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Соціокультурна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285992"/>
            <a:ext cx="2428892" cy="200026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   Говоріння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   Слухання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   Оволодіння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  лексичним змістом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   Граматичним  змістом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2214554"/>
            <a:ext cx="2428892" cy="25003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 </a:t>
            </a:r>
            <a:r>
              <a:rPr lang="uk-UA" dirty="0">
                <a:solidFill>
                  <a:srgbClr val="0070C0"/>
                </a:solidFill>
              </a:rPr>
              <a:t>Уміння побудови діалогічних і монологічних висловлювань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Здатність будувати мовне спілкування з іншими людьми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2143116"/>
            <a:ext cx="2714644" cy="450059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Добре орієнтуватися у новій обстановці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Здатність виявляти адекватну альтерна- тиву поведінки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Уміння попросити про допомогу і надати її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Повага бажання інших людей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Почуватися гідно у товаристві інших людей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Уміння керувати своєю поведінкою і спо- собами спілкування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785786" y="242886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85786" y="2714620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785786" y="300037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0980254">
            <a:off x="862480" y="3844343"/>
            <a:ext cx="285752" cy="8424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357554" y="2500306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357554" y="3643314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500826" y="4000504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357950" y="314324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357950" y="228599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500826" y="5715016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500826" y="457200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715375" cy="52863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Добре </a:t>
            </a:r>
            <a:r>
              <a:rPr lang="ru-RU" dirty="0" err="1" smtClean="0">
                <a:solidFill>
                  <a:srgbClr val="0070C0"/>
                </a:solidFill>
              </a:rPr>
              <a:t>володіння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усним</a:t>
            </a:r>
            <a:r>
              <a:rPr lang="ru-RU" dirty="0" smtClean="0">
                <a:solidFill>
                  <a:srgbClr val="0070C0"/>
                </a:solidFill>
              </a:rPr>
              <a:t> та </a:t>
            </a:r>
            <a:r>
              <a:rPr lang="ru-RU" dirty="0" err="1" smtClean="0">
                <a:solidFill>
                  <a:srgbClr val="0070C0"/>
                </a:solidFill>
              </a:rPr>
              <a:t>писемним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мовленням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вміння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формулювати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власну</a:t>
            </a:r>
            <a:r>
              <a:rPr lang="ru-RU" dirty="0" smtClean="0">
                <a:solidFill>
                  <a:srgbClr val="0070C0"/>
                </a:solidFill>
              </a:rPr>
              <a:t> точку </a:t>
            </a:r>
            <a:r>
              <a:rPr lang="ru-RU" dirty="0" err="1" smtClean="0">
                <a:solidFill>
                  <a:srgbClr val="0070C0"/>
                </a:solidFill>
              </a:rPr>
              <a:t>зору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0070C0"/>
                </a:solidFill>
              </a:rPr>
              <a:t> вміння доводити власну позицію;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вміння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адаптуватися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мовному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середовищі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0070C0"/>
                </a:solidFill>
              </a:rPr>
              <a:t>адекватне ставлення до критики;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0070C0"/>
                </a:solidFill>
              </a:rPr>
              <a:t>вміння презентувати свій продукт;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0070C0"/>
                </a:solidFill>
              </a:rPr>
              <a:t> культура мовлення;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0070C0"/>
                </a:solidFill>
              </a:rPr>
              <a:t> здатність до відтворення інформації з елементами логічного опрацювання матеріалу (виділення головної думки, встановлення зв'язку між відомим і новим тощо);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0070C0"/>
                </a:solidFill>
              </a:rPr>
              <a:t> вміння користуватися довідниковою літературою.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-142900"/>
            <a:ext cx="8786874" cy="14465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Комунікативні</a:t>
            </a:r>
            <a:r>
              <a:rPr lang="uk-UA" sz="4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компетенції</a:t>
            </a:r>
            <a:endParaRPr lang="ru-RU" sz="4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3573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030C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Форми розвитку комунікативної компетентності молодших школярів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030C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820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8786813" cy="5143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100" smtClean="0">
                <a:solidFill>
                  <a:srgbClr val="0070C0"/>
                </a:solidFill>
                <a:latin typeface="1"/>
              </a:rPr>
              <a:t>.</a:t>
            </a:r>
            <a:endParaRPr lang="ru-RU" sz="100" smtClean="0">
              <a:solidFill>
                <a:srgbClr val="0070C0"/>
              </a:solidFill>
              <a:latin typeface="1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28926" y="3000372"/>
            <a:ext cx="2714644" cy="17145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Форми розвитку комунікативної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компетентності молодших школярів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928802"/>
            <a:ext cx="178595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Відкриті уроки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5786454"/>
            <a:ext cx="178595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Нестандартні уроки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929330"/>
            <a:ext cx="178595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Дискусії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286124"/>
            <a:ext cx="178595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Акції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5286388"/>
            <a:ext cx="178595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Позаурочні заходи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571612"/>
            <a:ext cx="178595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Проектні презентації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2857496"/>
            <a:ext cx="1928826" cy="8572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Інтерактивні методи навчання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500570"/>
            <a:ext cx="178595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Уроки з </a:t>
            </a:r>
            <a:r>
              <a:rPr lang="en-US" dirty="0"/>
              <a:t>DVD</a:t>
            </a:r>
            <a:r>
              <a:rPr lang="uk-UA" dirty="0"/>
              <a:t> програмами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3857628"/>
            <a:ext cx="2000264" cy="11429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Уроки з використанням мультимедійної системи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357430"/>
            <a:ext cx="214314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Експериментальні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курси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786454"/>
            <a:ext cx="1785950" cy="714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Предметні тижні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3714750" y="5214938"/>
            <a:ext cx="1000125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250656" y="4679157"/>
            <a:ext cx="1000125" cy="928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43563" y="3857625"/>
            <a:ext cx="85725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72125" y="4357688"/>
            <a:ext cx="1571625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500688" y="3286125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5179219" y="2821781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3786188" y="2571750"/>
            <a:ext cx="642937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2857500" y="2714625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1928813" y="3643313"/>
            <a:ext cx="928687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2500313" y="4500563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2428875" y="4857750"/>
            <a:ext cx="1214438" cy="928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86750" cy="5357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800" smtClean="0">
                <a:solidFill>
                  <a:srgbClr val="FF0000"/>
                </a:solidFill>
              </a:rPr>
              <a:t>Творчий процес передбачає такі основні кроки: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		постановка проблеми;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		збір даних, що стосуються проблеми;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		детальне вивчення даних;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		вироблення можливих рішень;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		перевірка обраного рішення.</a:t>
            </a:r>
            <a:endParaRPr lang="ru-RU" sz="360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52"/>
            <a:ext cx="7448963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perspectiveRelaxedModerately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Як</a:t>
            </a:r>
            <a:r>
              <a:rPr lang="uk-UA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uk-UA" sz="5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створити</a:t>
            </a:r>
            <a:r>
              <a:rPr lang="uk-UA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uk-UA" sz="5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творчу</a:t>
            </a:r>
            <a:r>
              <a:rPr lang="uk-UA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uk-UA" sz="5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атмосферу</a:t>
            </a:r>
            <a:endParaRPr lang="ru-RU" sz="5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500034" y="1643050"/>
            <a:ext cx="785818" cy="500066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00034" y="2285992"/>
            <a:ext cx="785818" cy="500066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00034" y="3500438"/>
            <a:ext cx="785818" cy="500066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00034" y="4143380"/>
            <a:ext cx="785818" cy="500066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500034" y="4786322"/>
            <a:ext cx="785818" cy="500066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Завдання комунікативної спрямованості</a:t>
            </a:r>
            <a:endParaRPr lang="ru-RU" sz="4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143248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Опорні групи лексики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357694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Робота над прислів'ями та художніми висловами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143248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Гра “ Де сховалася нісенітниця? “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928802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Поширити речення другорядними членами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142984"/>
            <a:ext cx="2428892" cy="18573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Використання інтерактивних технологій: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>
                <a:solidFill>
                  <a:srgbClr val="0070C0"/>
                </a:solidFill>
              </a:rPr>
              <a:t> “ Інтерв'ю </a:t>
            </a:r>
            <a:r>
              <a:rPr lang="uk-UA" dirty="0">
                <a:solidFill>
                  <a:srgbClr val="0070C0"/>
                </a:solidFill>
              </a:rPr>
              <a:t>“. “ Мікрофон по колу ”.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“ Мозковий штурм 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1785926"/>
            <a:ext cx="2428892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Закінчити речення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Перетворити дефор- мовані речення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357694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Сюжетно – рольові ігри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4286256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Складання казок, текстів, пам'яток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3143248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Діалог,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монолог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572140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Творчий переказ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усний опис картини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усний твір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5572140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Дискусія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5572140"/>
            <a:ext cx="2428892" cy="100013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Розвиток критичного мислення “ Задай питання до тексту “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250793" y="3893347"/>
            <a:ext cx="4714908" cy="64294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Бібліотечні уроки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643938" cy="5143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.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Критерії формування комунікативної компетентності спілкування дітей молодшого шкільного віку</a:t>
            </a:r>
            <a:endParaRPr lang="ru-RU" sz="4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1857364"/>
            <a:ext cx="2643206" cy="92869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Високий рівень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1857364"/>
            <a:ext cx="2643206" cy="92869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Середній рівень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86446" y="1857364"/>
            <a:ext cx="2643206" cy="92869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Низький рівень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86058"/>
            <a:ext cx="2714644" cy="357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Сформованість стійких мотивів спілкування з дорослими і ровесни- ками, ініціативність, активність взаємодії з людьми, виражена у формах емоційно – особистісного, ситуа- тивно – ділового та позаситуативного спілкування, наявність творчих розповідей.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786058"/>
            <a:ext cx="2714644" cy="357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Ситуативність проявів особистісних, ділових і пізнавальних мотивів, спілкування з доросли- ми і однолітками, що не стало  стійким механіз-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мом, який спонукає до особистої ініціативи при вступі в мовленнєву взвємодію, несформова- ність елементів творчої уяви, прогнозування.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786058"/>
            <a:ext cx="2714644" cy="357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Несформованість моти- вів спілкування з дорос- лими і ровесниками, труднощі вступу в кон- такт, однотипність по- будови фраз, відстут- ність творчої розповіді.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14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Початок ДЕР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Проміжний                                            Високий рівень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етап ДЕР</a:t>
            </a:r>
          </a:p>
          <a:p>
            <a:pPr eaLnBrk="1" hangingPunct="1">
              <a:buFont typeface="Wingdings 2" pitchFamily="18" charset="2"/>
              <a:buNone/>
            </a:pPr>
            <a:endParaRPr lang="uk-UA" sz="2400" smtClean="0">
              <a:solidFill>
                <a:srgbClr val="0070C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Початок ДЕР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Проміжний                                                              Середній рівень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етап ДЕР</a:t>
            </a:r>
          </a:p>
          <a:p>
            <a:pPr eaLnBrk="1" hangingPunct="1">
              <a:buFont typeface="Wingdings 2" pitchFamily="18" charset="2"/>
              <a:buNone/>
            </a:pPr>
            <a:endParaRPr lang="uk-UA" sz="2400" smtClean="0">
              <a:solidFill>
                <a:srgbClr val="0070C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Початок ДЕР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Проміжний                                                      Початковий рівень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етап ДЕР</a:t>
            </a:r>
          </a:p>
          <a:p>
            <a:pPr eaLnBrk="1" hangingPunct="1">
              <a:buFont typeface="Wingdings 2" pitchFamily="18" charset="2"/>
              <a:buNone/>
            </a:pPr>
            <a:endParaRPr lang="uk-UA" sz="2400" smtClean="0"/>
          </a:p>
          <a:p>
            <a:pPr eaLnBrk="1" hangingPunct="1">
              <a:buFont typeface="Wingdings 2" pitchFamily="18" charset="2"/>
              <a:buNone/>
            </a:pPr>
            <a:endParaRPr lang="uk-UA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Результати дослідно – експериментальної роботи з формування комунікативної компетентності молодших школярів</a:t>
            </a:r>
            <a:endParaRPr lang="ru-RU" sz="4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14563" y="1428750"/>
            <a:ext cx="933450" cy="3524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8%</a:t>
            </a:r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14563" y="2000250"/>
            <a:ext cx="2352675" cy="3524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23%</a:t>
            </a:r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14563" y="3286125"/>
            <a:ext cx="2352675" cy="3524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23%</a:t>
            </a:r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14563" y="3786188"/>
            <a:ext cx="4019550" cy="3524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58%</a:t>
            </a:r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14563" y="5000625"/>
            <a:ext cx="4876800" cy="352425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69%</a:t>
            </a:r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14563" y="5500688"/>
            <a:ext cx="1885950" cy="352425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19%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Діаграма моніторингових досліджень щодо питання </a:t>
            </a:r>
            <a:r>
              <a:rPr lang="uk-UA" sz="4400" b="1" dirty="0" err="1">
                <a:ln/>
                <a:solidFill>
                  <a:srgbClr val="FF0000"/>
                </a:solidFill>
                <a:latin typeface="+mn-lt"/>
                <a:cs typeface="+mn-cs"/>
              </a:rPr>
              <a:t>воодіння</a:t>
            </a:r>
            <a:r>
              <a:rPr lang="uk-UA" sz="4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 мовленнєвими здібностями</a:t>
            </a:r>
            <a:endParaRPr lang="ru-RU" sz="4400" b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07988" y="1479550"/>
          <a:ext cx="8256587" cy="482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елец\Desktop\1262985052_ddc5f9e254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Кодекс честі учня школи №1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К</a:t>
            </a:r>
            <a:r>
              <a:rPr lang="uk-UA" sz="1200" smtClean="0">
                <a:solidFill>
                  <a:srgbClr val="0070C0"/>
                </a:solidFill>
              </a:rPr>
              <a:t>оли приходиш до школи, пам‘ятай, що знання – найцінніший капітал.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О</a:t>
            </a:r>
            <a:r>
              <a:rPr lang="uk-UA" sz="1200" smtClean="0">
                <a:solidFill>
                  <a:srgbClr val="0070C0"/>
                </a:solidFill>
              </a:rPr>
              <a:t>володівай знаннями, навчись використовувати їх на практиці.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Д</a:t>
            </a:r>
            <a:r>
              <a:rPr lang="uk-UA" sz="1200" smtClean="0">
                <a:solidFill>
                  <a:srgbClr val="0070C0"/>
                </a:solidFill>
              </a:rPr>
              <a:t>бай про школу, адже вона – твій дім.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Е</a:t>
            </a:r>
            <a:r>
              <a:rPr lang="uk-UA" sz="1200" smtClean="0">
                <a:solidFill>
                  <a:srgbClr val="0070C0"/>
                </a:solidFill>
              </a:rPr>
              <a:t>рудиція – запорука успішного навчання.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К</a:t>
            </a:r>
            <a:r>
              <a:rPr lang="uk-UA" sz="1200" smtClean="0">
                <a:solidFill>
                  <a:srgbClr val="0070C0"/>
                </a:solidFill>
              </a:rPr>
              <a:t>ожен має право на свою точку зору, поважай це право.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С</a:t>
            </a:r>
            <a:r>
              <a:rPr lang="uk-UA" sz="1200" smtClean="0">
                <a:solidFill>
                  <a:srgbClr val="0070C0"/>
                </a:solidFill>
              </a:rPr>
              <a:t>таранно вчись, не запізнюйся на уроки.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0070C0"/>
                </a:solidFill>
              </a:rPr>
              <a:t>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Ч</a:t>
            </a:r>
            <a:r>
              <a:rPr lang="uk-UA" sz="1200" smtClean="0">
                <a:solidFill>
                  <a:srgbClr val="0070C0"/>
                </a:solidFill>
              </a:rPr>
              <a:t>итай книги, у них можна знайти будь – яку необхідну тобі інформцію.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Е</a:t>
            </a:r>
            <a:r>
              <a:rPr lang="uk-UA" sz="1200" smtClean="0">
                <a:solidFill>
                  <a:srgbClr val="0070C0"/>
                </a:solidFill>
              </a:rPr>
              <a:t>стетичний зовнішній вигляд – запорука гарного настрою та продуктивної праці.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С</a:t>
            </a:r>
            <a:r>
              <a:rPr lang="uk-UA" sz="1200" smtClean="0">
                <a:solidFill>
                  <a:srgbClr val="0070C0"/>
                </a:solidFill>
              </a:rPr>
              <a:t>пілкуючись з іншими, намагайся стати кращим.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Т</a:t>
            </a:r>
            <a:r>
              <a:rPr lang="uk-UA" sz="1200" smtClean="0">
                <a:solidFill>
                  <a:srgbClr val="0070C0"/>
                </a:solidFill>
              </a:rPr>
              <a:t>вої вчинки розкажуть про тебе краще, ніж слова.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FF0000"/>
                </a:solidFill>
              </a:rPr>
              <a:t>                                   І</a:t>
            </a:r>
            <a:r>
              <a:rPr lang="uk-UA" sz="1200" smtClean="0">
                <a:solidFill>
                  <a:srgbClr val="0070C0"/>
                </a:solidFill>
              </a:rPr>
              <a:t>мідж школи – справа і учителя, і учня.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200" smtClean="0">
                <a:solidFill>
                  <a:srgbClr val="0070C0"/>
                </a:solidFill>
              </a:rPr>
              <a:t>                                                      </a:t>
            </a:r>
            <a:endParaRPr lang="uk-UA" sz="120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180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85728"/>
            <a:ext cx="3071834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FF0000"/>
                </a:solidFill>
              </a:rPr>
              <a:t>Я повинен пізнати світ і себе,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FF0000"/>
                </a:solidFill>
              </a:rPr>
              <a:t>я потребую життєвих експериментів…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FF0000"/>
                </a:solidFill>
              </a:rPr>
              <a:t>В. Леві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2" descr="C:\Users\Владелец\Desktop\1262985052_ddc5f9e254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0813637">
            <a:off x="928662" y="2285992"/>
            <a:ext cx="728667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Порівняльний моніторинг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досягнень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нів за 2 – 3 клас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Порівняльний моніторинг навчальних досягнень учнів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 і 3 клас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1428750"/>
          <a:ext cx="8643938" cy="5335588"/>
        </p:xfrm>
        <a:graphic>
          <a:graphicData uri="http://schemas.openxmlformats.org/drawingml/2006/table">
            <a:tbl>
              <a:tblPr/>
              <a:tblGrid>
                <a:gridCol w="2881032"/>
                <a:gridCol w="2881032"/>
                <a:gridCol w="2881935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2-Б клас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3-Б клас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 20%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 60%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20%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 80%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 19%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12%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 88%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48%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 44%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8%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 92%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 54%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 42%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4%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 96%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 20%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 48%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32%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 68%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 19%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 55%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27%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 74%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 52%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 36%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12%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 88%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 27%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 61%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8%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 88%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В.р. 27%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Д.р. 65%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С.р. 8%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Якість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92%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86116" y="1714488"/>
            <a:ext cx="228601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Українська мова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857496"/>
            <a:ext cx="228601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Українське читання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714884"/>
            <a:ext cx="228601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Природознавство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5643578"/>
            <a:ext cx="2428892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Громадянська освіта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3786190"/>
            <a:ext cx="228601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Математика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8000" y="1985963"/>
          <a:ext cx="8128000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5008" y="2000240"/>
            <a:ext cx="1071570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клас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Порівняльний моніторинг навчальних досягнень учнів з української мови за 2 і 3 клас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Порівняльний моніторинг навчальних досягнень учнів з українського читання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і 3 клас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5"/>
          <p:cNvGraphicFramePr>
            <a:graphicFrameLocks/>
          </p:cNvGraphicFramePr>
          <p:nvPr/>
        </p:nvGraphicFramePr>
        <p:xfrm>
          <a:off x="336550" y="1550988"/>
          <a:ext cx="8113713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57422" y="1571612"/>
            <a:ext cx="85725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клас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571612"/>
            <a:ext cx="85725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клас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Порівняльний моніторинг навчальних досягнень учнів з математики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і 3 клас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5"/>
          <p:cNvGraphicFramePr>
            <a:graphicFrameLocks/>
          </p:cNvGraphicFramePr>
          <p:nvPr/>
        </p:nvGraphicFramePr>
        <p:xfrm>
          <a:off x="550863" y="1765300"/>
          <a:ext cx="8042275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43042" y="1857364"/>
            <a:ext cx="928694" cy="3571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857364"/>
            <a:ext cx="928694" cy="3571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Порівняльний моніторинг навчальних досягнень учнів з природознавства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і 3 клас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5"/>
          <p:cNvGraphicFramePr>
            <a:graphicFrameLocks/>
          </p:cNvGraphicFramePr>
          <p:nvPr/>
        </p:nvGraphicFramePr>
        <p:xfrm>
          <a:off x="479425" y="1550988"/>
          <a:ext cx="8256588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14480" y="1428736"/>
            <a:ext cx="1357322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клас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500174"/>
            <a:ext cx="1357322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клас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144655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 навчальних досягнень учнів з громадянської освіти за 3 клас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36550" y="1693863"/>
          <a:ext cx="8256588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елец\Desktop\1262985052_ddc5f9e254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971011">
            <a:off x="889163" y="1851023"/>
            <a:ext cx="723486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Звіт про проведення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педагогічної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діяльності  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Інформація про проведення відкритих уроків 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3" y="1500188"/>
          <a:ext cx="8572500" cy="3795712"/>
        </p:xfrm>
        <a:graphic>
          <a:graphicData uri="http://schemas.openxmlformats.org/drawingml/2006/table">
            <a:tbl>
              <a:tblPr/>
              <a:tblGrid>
                <a:gridCol w="1285875"/>
                <a:gridCol w="1143000"/>
                <a:gridCol w="1357312"/>
                <a:gridCol w="2643188"/>
                <a:gridCol w="21431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Дата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Кабінет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Тема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Для кого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7.10.10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105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Складання й обчислення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виразів. Визначення часу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 годинником. Розв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‘язування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задач. ( №183 – 191, 3 кл.)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Перевірка НМЦ і адміністрації школи.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17.11.10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105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Розв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‘язування 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задач на зведення до одиниці. Вправи на засвоєння таблиці множення числа 8. Розпізнавання многокутників. (№340 – 349, 3кл.)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Адміністрація і вчителі ХЗОШ №1.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26.01.11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105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Позакласне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читання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Шевченківський урок. Читаємо вірші великого поета.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РІПО, для вчителів міста і області.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16.02.11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105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Укра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їнська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мова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Розвиток зв'язного мовлення. Навчальний переказ за складеним планом “ Строкатий дятел – санітар лісу ”.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Перевірка НМЦ , вчителі школи і міста.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50" name="Picture 5" descr="C:\Users\Владелец\Desktop\24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5421313"/>
            <a:ext cx="12858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858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участь учнів у позашкільних заходах з виховної роботи та участі у гуртках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000125"/>
          <a:ext cx="8786813" cy="5448300"/>
        </p:xfrm>
        <a:graphic>
          <a:graphicData uri="http://schemas.openxmlformats.org/drawingml/2006/table">
            <a:tbl>
              <a:tblPr/>
              <a:tblGrid>
                <a:gridCol w="1214446"/>
                <a:gridCol w="4929222"/>
                <a:gridCol w="2643206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 конкурсу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Кількість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учнів, резуль-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тативність 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15.12.09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Міський конкурс “ Букет замість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ялинки “ 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учні (2клас).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17.12.09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Всеукраїнський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конкурс малюнків і віршів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Святий Миколай мандрує Україною “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(міський тур).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учнів (2 клас).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місце у конкурсі малюн-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ків посів Бондаренко М.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Грудень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Міська акція  “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Допоможемо зимуючим </a:t>
                      </a:r>
                      <a:r>
                        <a:rPr lang="uk-UA" sz="18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птахам“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(Виготовлення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годівничок ).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учениця (2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клас).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Березень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Міська виставка – конкурс з декоративно – ужит-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кового мистецтва “ Творчість.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Фантазія. Мистец-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тво “ у номінації “ Розпис на </a:t>
                      </a:r>
                      <a:r>
                        <a:rPr lang="uk-UA" sz="18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склі”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учениця (2клас).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 місце посіла Коваленко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Юлія.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Березень 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Міський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конкурс  з декоративно – ужитко-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вого мистецтва “ Вироби з глини. Українсь-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кі народні іграшки “.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учениці (2 клас).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Владелец\Desktop\1e5ab60598b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229600" cy="2643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FF0000"/>
                </a:solidFill>
              </a:rPr>
              <a:t>“ … У наших руках – найбільша з цінностей світу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FF0000"/>
                </a:solidFill>
              </a:rPr>
              <a:t>Людина. Учитель творить людину. “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FF0000"/>
                </a:solidFill>
              </a:rPr>
              <a:t>В.О. Сухомлинський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3071813"/>
            <a:ext cx="56245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1714500"/>
            <a:ext cx="1863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1714500"/>
            <a:ext cx="18573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188" y="1714500"/>
            <a:ext cx="18176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3000" y="5357813"/>
            <a:ext cx="20415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858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участь учнів у позашкільних заходах з виховної роботи та участі у гуртках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000125"/>
          <a:ext cx="8786813" cy="4757738"/>
        </p:xfrm>
        <a:graphic>
          <a:graphicData uri="http://schemas.openxmlformats.org/drawingml/2006/table">
            <a:tbl>
              <a:tblPr/>
              <a:tblGrid>
                <a:gridCol w="1214446"/>
                <a:gridCol w="5000660"/>
                <a:gridCol w="2571768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 конкурсу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Кількість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учнів, резуль-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тативність 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березень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Обласний конкурс з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декоративно – ужитко-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вого мистецтва «Знай і люби свій край».  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учениця (2 клас). ІІІ місце посіла</a:t>
                      </a: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Коваленко Юлія.</a:t>
                      </a:r>
                      <a:endParaRPr lang="uk-UA" sz="1600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травень 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Міські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змагання з футболу “ Шкіряний </a:t>
                      </a:r>
                      <a:r>
                        <a:rPr lang="uk-UA" sz="20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м'яч”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учні (2 клас).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місце зі шкіль-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ною командою посів Бонда-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ренко Микита. 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травень 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Республіканський конкурс з танців “ Крок до зірок “.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учениці (2 клас)</a:t>
                      </a:r>
                      <a:r>
                        <a:rPr lang="uk-UA" sz="16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.Увійшла</a:t>
                      </a: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 півфінал</a:t>
                      </a: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Землянська Дар'я. 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Травень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Всеукраїнський конкурс з бальних танців.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учениця (2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клас).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1.06.10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Всеукраїнський конкурс дитячих малюнків під патронатом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Міністерства освіти і науки України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Діти світу візьміться за руки “.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учнів (2клас).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учні отримали дипло-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ми.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5715000"/>
          <a:ext cx="8786813" cy="1050925"/>
        </p:xfrm>
        <a:graphic>
          <a:graphicData uri="http://schemas.openxmlformats.org/drawingml/2006/table">
            <a:tbl>
              <a:tblPr/>
              <a:tblGrid>
                <a:gridCol w="1214446"/>
                <a:gridCol w="5000660"/>
                <a:gridCol w="2571768"/>
              </a:tblGrid>
              <a:tr h="92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грудень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Обласний конкурс “ Янголятко “ (До дня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Святого Миколая).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учнів (3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клас),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учні нагороджені призами.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858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участь учнів у позашкільних заходах з предметів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1000125"/>
          <a:ext cx="8715375" cy="5572125"/>
        </p:xfrm>
        <a:graphic>
          <a:graphicData uri="http://schemas.openxmlformats.org/drawingml/2006/table">
            <a:tbl>
              <a:tblPr/>
              <a:tblGrid>
                <a:gridCol w="1143008"/>
                <a:gridCol w="4214842"/>
                <a:gridCol w="3357586"/>
              </a:tblGrid>
              <a:tr h="713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 конкурсу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Кількість учнів, які прийняли участь в конкурсах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березень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Всеукраїнський математичний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кон-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курс “ Кенгуру “.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uk-UA" sz="18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учнів (2 клас) .7 учнів отримали срібний сертифікат.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10.11.10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Шкільний тур.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Міжнародний конкурс з української мови імені П. Яцика.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учнів (3 клас) .ІІІ місце посіла Тужикова Вікторія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11.11.10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 з російської мови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 Медве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жонок “.          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учнів (3 клас)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Грудень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Всеукраїнський природничий інте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рактивний конкурс “ Колосок – 2010“. </a:t>
                      </a:r>
                      <a:endParaRPr lang="uk-UA" sz="20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учнів (3</a:t>
                      </a:r>
                      <a:r>
                        <a:rPr lang="uk-UA" sz="18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клас)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учнів отримали </a:t>
                      </a:r>
                      <a:r>
                        <a:rPr lang="uk-UA" sz="1800" baseline="0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“Золотий</a:t>
                      </a:r>
                      <a:r>
                        <a:rPr lang="uk-UA" sz="18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baseline="0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сертифікат”</a:t>
                      </a:r>
                      <a:r>
                        <a:rPr lang="uk-UA" sz="1800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Березень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2011р.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Всеукраїнський математичний кон- курс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 Кенгуру “.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учнів (3 клас)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858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відвідування позашкільних заходів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928688"/>
          <a:ext cx="8858250" cy="5900737"/>
        </p:xfrm>
        <a:graphic>
          <a:graphicData uri="http://schemas.openxmlformats.org/drawingml/2006/table">
            <a:tbl>
              <a:tblPr/>
              <a:tblGrid>
                <a:gridCol w="1214446"/>
                <a:gridCol w="1714512"/>
                <a:gridCol w="1500198"/>
                <a:gridCol w="4429155"/>
              </a:tblGrid>
              <a:tr h="685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Місце проведення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Тема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12.10.10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Заступник голови комі- сії з перевірки робіт у  міському етапі конкурсу імені Петра Яцика.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ХЗОШ №15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Перевірка міських робіт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з української мови імені Петра Яцика.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8.10.10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10.10.10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Курси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підготовки.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РІПО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 Соціально – гуманітарний модуль. 10г.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ІІ Професійний модуль. 168г.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ІІІ Діагностично - аналітичний модуль. 10г.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20.10.10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Відвідування відкритих уроків.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ШГТ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Математика 4 кл.  Тема:  “ Письмове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дода-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вання і віднімання багатоцифрових </a:t>
                      </a:r>
                      <a:r>
                        <a:rPr lang="uk-UA" sz="18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чисел”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Російська мова 3 кл. Тема : “ Речення “.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4.11.10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Відвідування відкритих уроків.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ШГТ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 клас. Тема: “ Додавання і віднімання двоцифрових чисел. Порівнян-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ня чисел. Розвязування задач.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Українська мова 2 кл. “ Буква Щ </a:t>
                      </a:r>
                      <a:r>
                        <a:rPr lang="uk-UA" sz="18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9.11.10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Конференція.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РІПО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Тема: “ Здоров'я зберігаючі технології у початкових класах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“.</a:t>
                      </a: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858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проведення відкритих </a:t>
            </a:r>
            <a:r>
              <a:rPr lang="uk-UA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виховних заходів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000125"/>
          <a:ext cx="8858250" cy="4784725"/>
        </p:xfrm>
        <a:graphic>
          <a:graphicData uri="http://schemas.openxmlformats.org/drawingml/2006/table">
            <a:tbl>
              <a:tblPr/>
              <a:tblGrid>
                <a:gridCol w="1285884"/>
                <a:gridCol w="2143140"/>
                <a:gridCol w="2643206"/>
                <a:gridCol w="2786081"/>
              </a:tblGrid>
              <a:tr h="30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Присутні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17.04.09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Свято у 1 класі.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Прощавай, Букварику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Адміністрація школи,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вчителі і батьки.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Листопад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Свято укр. мови 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класі.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Мова моя – найчистіша криниця “.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Адміністрація і вчителі школи, </a:t>
                      </a: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учні 2 – 3 класів, батьки.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Листопад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 “ Маленькі зірки “ у 2 класі.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Наші таланти “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Адміністрація і вчителі школи, учні початкових класів і батьки.</a:t>
                      </a:r>
                      <a:endParaRPr lang="ru-RU" sz="15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19.12.09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Родинне свято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клас.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Гість з неба (До дня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Святого Миколая).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Адміністрація і вчителі школи,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учні початкових класів і батьки.</a:t>
                      </a:r>
                      <a:endParaRPr lang="ru-RU" sz="15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15.10.10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 </a:t>
                      </a:r>
                      <a:r>
                        <a:rPr lang="uk-UA" sz="18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“Маленькі</a:t>
                      </a: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зірки “ у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 класі.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Ми – таланти “.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Адміністрація і вчителі школи,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учні початкових класів і батьки. </a:t>
                      </a:r>
                      <a:endParaRPr lang="ru-RU" sz="15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25.11.10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Свято осені 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класі.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Чарівні барви осені “.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Адміністрація і вчителі школи,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учні початкових класів і батьки. </a:t>
                      </a:r>
                      <a:endParaRPr lang="ru-RU" sz="1500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858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участь у шкільних заходах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(конкурсах, виставках, предметних тижнях)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000125"/>
          <a:ext cx="8858250" cy="5424488"/>
        </p:xfrm>
        <a:graphic>
          <a:graphicData uri="http://schemas.openxmlformats.org/drawingml/2006/table">
            <a:tbl>
              <a:tblPr/>
              <a:tblGrid>
                <a:gridCol w="1357322"/>
                <a:gridCol w="2643206"/>
                <a:gridCol w="4857784"/>
              </a:tblGrid>
              <a:tr h="397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Тема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лютий 2009,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травень 2010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кабінетів “ Найкращий кабінет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ХЗОШ №1 “ (ІІ місце).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листопад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 з української мови імені Петра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Яцика (ІІІ місце 1 учень).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Березень 2010р.,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січень 2011р. </a:t>
                      </a:r>
                      <a:endParaRPr lang="ru-RU" sz="13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Шевченківський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тиждень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 тестування “ Ми не забули твого голосу, Тарасе “.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 читців віршів “ Поетичний вернісаж “ , присвячений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Т. Г. Шевченку. (Грамота за ІІ місце.)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Відкритий урок </a:t>
                      </a:r>
                      <a:r>
                        <a:rPr lang="uk-UA" sz="14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“Життєвий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і творчий шлях. Поезія великого Кобзаря “.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 н.р.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 учнівського самоврядування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серед учнів 1 – 4 класів. Грамота за І місце.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листопад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2009,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2010р.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Маленькі зірки “ (Грамота за</a:t>
                      </a: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перемогу у номінації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 Кращий хореографічний номер ”). 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листопад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Конкурс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uk-UA" sz="20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фотоколаж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Наш клас “ . (Грамота за перемогу).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8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участь у шкільних заходах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(конкурсах, виставках, предметних тижнях)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857250"/>
          <a:ext cx="8858250" cy="6011863"/>
        </p:xfrm>
        <a:graphic>
          <a:graphicData uri="http://schemas.openxmlformats.org/drawingml/2006/table">
            <a:tbl>
              <a:tblPr/>
              <a:tblGrid>
                <a:gridCol w="1285884"/>
                <a:gridCol w="3857652"/>
                <a:gridCol w="3714776"/>
              </a:tblGrid>
              <a:tr h="38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 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Тема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2008р.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Математичний тиждень 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 етап. Вислови про видатних математиків та крилаті вислови про математику.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етап. Математичні завдання по паралелях.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ІІІ етап. Творча робота “ Оживи цифру “.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етап.  Підсумковий: ІІ місце серед учнів початкових класів.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Математичний тиждень 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Відкритий урок з мультимедійною презентацією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Складання</a:t>
                      </a: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проектів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Розвязування задач на зведення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до одиниці. Вправи на засвоєння таблиці множення чис-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ла 8. Розпізнавання многокутників “ (3 клас)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Многокутники “, “ Трикутники “. 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листопад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Методичний тиждень художньо – естетичної спрямованості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Виставка поробок з природничого матеріалу “ Осінній натюрморт</a:t>
                      </a:r>
                      <a:r>
                        <a:rPr lang="uk-U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 . (Грамота колективу 2-Б кл.). Виставка “ Іграшки з глини “ , “ Розпис на склі  “. Виставка дитячих малюнків “ Осінь у моєму місті “.</a:t>
                      </a:r>
                      <a:endParaRPr lang="uk-UA" sz="12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листопад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Методичний тиждень “ Осінні наспіви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І. Екологічна</a:t>
                      </a:r>
                      <a:r>
                        <a:rPr lang="uk-U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виставка – конкурс поробок з природни- чого матеріалу “ Барви осені – 2010 “. (Грамота за перемогу у номінації “ Національний колорит “).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ІІ. Відкритий виховний захід “ Чарівні фантазії осені “.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Грудень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2009р.,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2010р.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Акції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І. Допоможемо зимуючим птахам “.</a:t>
                      </a:r>
                      <a:r>
                        <a:rPr lang="uk-UA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(Виготовлення годів- нисчок.)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ІІ.“ Букет замість </a:t>
                      </a:r>
                      <a:r>
                        <a:rPr lang="uk-UA" sz="11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ялинки“</a:t>
                      </a:r>
                      <a:r>
                        <a:rPr lang="uk-UA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( Виготовлення букетів і макетів.)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ІІІ. Подаруй школі книгу.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uk-UA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Макулатуринг “. ( ІІ, ІІІ і </a:t>
                      </a:r>
                      <a:r>
                        <a:rPr lang="en-US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IV </a:t>
                      </a:r>
                      <a:r>
                        <a:rPr lang="uk-UA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місце по школі).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“ Милосердя “.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</a:t>
                      </a:r>
                      <a:r>
                        <a:rPr lang="uk-UA" sz="11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“ Діти на дорозі “.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286375" y="3500438"/>
            <a:ext cx="371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858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участь у шкільних заходах (засіданнях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педрадах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928688"/>
          <a:ext cx="8786813" cy="5853112"/>
        </p:xfrm>
        <a:graphic>
          <a:graphicData uri="http://schemas.openxmlformats.org/drawingml/2006/table">
            <a:tbl>
              <a:tblPr/>
              <a:tblGrid>
                <a:gridCol w="1143008"/>
                <a:gridCol w="3500462"/>
                <a:gridCol w="4143404"/>
              </a:tblGrid>
              <a:tr h="220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Тема заходу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грудень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Педрада з виховної роботи. 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Виступ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 Виховання особистості через ство-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рення оптимального середовища. Робота з батьками “.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1.12.09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</a:t>
                      </a: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вчителів початкових класів.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Виступ “ Педагогічні ключі індивідуально – особистісного розвитку субʼєкта “.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9.12.09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Педрада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 Педагогічні ключі індиві- дуального  розвитку суб'єктів навчаль-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 – виховного процесу “.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Виступ “ Інноваційне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мислення вчителя. Сучасний урок “.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лютий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Педрада: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Теоретичні  дослідження. 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Виступ “ Сучасний урок. Методи і прийоми навчання. Різноманітність інноваційних педагогічних технологій “.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травень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Педрада з виховної роботи “ Індивідуаль-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ний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стиль діяльності класних керівників щодо організації виховної роботи “.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Виступ “ Технологія конструювання виховних справ.</a:t>
                      </a: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Творча лабораторія класного керівни-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 при проведенні КТС “.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5.09.10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Педрада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 Про підсумки роботи педагогіч-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ного колективу за 2009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2010н.р. та перспек-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тиви розвитку школи на 2009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 н.р. “.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Виступ “ Недостатня увага частини вчителів на виховний потенціал уроку та його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мотива-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ційні ресурси.  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11.02.11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16.02.11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Педрада “ Формування компетентної особистості на уроках і в позакласній</a:t>
                      </a:r>
                      <a:r>
                        <a:rPr lang="uk-UA" sz="16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роботі “.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Відкритий урок для вчителів РІПО з теми:</a:t>
                      </a: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“ Життє-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Вий і творчій шлях Т.Г. Шевченка. Антін Лотоцький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 Малий Тарас чумакує ”.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Виступ на педраді “ Формування компетентної особистості “.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Владелец\Desktop\1262985052_ddc5f9e254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763695">
            <a:off x="1671912" y="2588765"/>
            <a:ext cx="5592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Виховна робота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Владелец\Desktop\f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357688"/>
            <a:ext cx="5000625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rgbClr val="FF0000"/>
                </a:solidFill>
                <a:latin typeface="AcademyCTT" pitchFamily="2" charset="0"/>
              </a:rPr>
              <a:t>Мета виховної системи:</a:t>
            </a:r>
            <a:endParaRPr lang="ru-RU" sz="3600" dirty="0">
              <a:solidFill>
                <a:srgbClr val="FF0000"/>
              </a:solidFill>
              <a:latin typeface="AcademyCTT" pitchFamily="2" charset="0"/>
            </a:endParaRPr>
          </a:p>
        </p:txBody>
      </p:sp>
      <p:sp>
        <p:nvSpPr>
          <p:cNvPr id="53252" name="Содержимое 2"/>
          <p:cNvSpPr>
            <a:spLocks noGrp="1"/>
          </p:cNvSpPr>
          <p:nvPr>
            <p:ph idx="1"/>
          </p:nvPr>
        </p:nvSpPr>
        <p:spPr>
          <a:xfrm>
            <a:off x="142875" y="4929188"/>
            <a:ext cx="8786813" cy="3857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		</a:t>
            </a:r>
            <a:r>
              <a:rPr lang="uk-UA" smtClean="0">
                <a:solidFill>
                  <a:srgbClr val="0070C0"/>
                </a:solidFill>
              </a:rPr>
              <a:t>Створення комфортних умов для навчання і вихо-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вання особистості на основі застосування морально – етичних норм, які сприяють формуванню компетен- тного громадянина.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5" y="214313"/>
            <a:ext cx="5000625" cy="157162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000" dirty="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rPr>
              <a:t>Проблема, над якою працює клас:</a:t>
            </a:r>
            <a:endParaRPr lang="ru-RU" sz="5000" dirty="0">
              <a:solidFill>
                <a:srgbClr val="FF0000"/>
              </a:solidFill>
              <a:latin typeface="AcademyCTT" pitchFamily="2" charset="0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714488"/>
            <a:ext cx="5429288" cy="10001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7030A0"/>
                </a:solidFill>
              </a:rPr>
              <a:t>Розвиток  морально – етичних норм поведінки учнів, для забезпечення формування дружнього та дієспрямованого учнівського колективу.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3" y="2857500"/>
            <a:ext cx="5000625" cy="571500"/>
          </a:xfrm>
          <a:prstGeom prst="rect">
            <a:avLst/>
          </a:prstGeom>
        </p:spPr>
        <p:txBody>
          <a:bodyPr lIns="0" rIns="0" bIns="0" anchor="b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rPr>
              <a:t>Девіз класу:</a:t>
            </a:r>
            <a:endParaRPr lang="ru-RU" sz="3600" dirty="0">
              <a:solidFill>
                <a:srgbClr val="FF0000"/>
              </a:solidFill>
              <a:latin typeface="AcademyCTT" pitchFamily="2" charset="0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3429000"/>
            <a:ext cx="5072098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7030A0"/>
                </a:solidFill>
              </a:rPr>
              <a:t>“ Стався до інших так, як хочеш, щоб ставились до тебе “.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Владелец\Desktop\aa673cca6b9c77e83d56c9fde2dd939c35d4d752.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21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9072563" cy="6357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</a:t>
            </a:r>
            <a:r>
              <a:rPr lang="ru-RU" smtClean="0">
                <a:solidFill>
                  <a:srgbClr val="0070C0"/>
                </a:solidFill>
              </a:rPr>
              <a:t>  Родинні свята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                                   Виховні години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                                       Конкурси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                                      Вікторини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                                            КТС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                            Відвідування театрів,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                              кінотеатрів, вистав,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                                     філармонії,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                                     планетарію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43174" y="285728"/>
            <a:ext cx="3571900" cy="1000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Позаурочні виховні заходи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43372" y="1285860"/>
            <a:ext cx="500066" cy="50006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928938" y="1785938"/>
            <a:ext cx="357187" cy="357187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3071802" y="2714620"/>
            <a:ext cx="357190" cy="357190"/>
          </a:xfrm>
          <a:prstGeom prst="curved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143240" y="3214686"/>
            <a:ext cx="357190" cy="357190"/>
          </a:xfrm>
          <a:prstGeom prst="curved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500430" y="3643314"/>
            <a:ext cx="357190" cy="357190"/>
          </a:xfrm>
          <a:prstGeom prst="curved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285984" y="4143380"/>
            <a:ext cx="357190" cy="357190"/>
          </a:xfrm>
          <a:prstGeom prst="curved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857488" y="2285992"/>
            <a:ext cx="357190" cy="357190"/>
          </a:xfrm>
          <a:prstGeom prst="curved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ладелец\Desktop\1275822870_wchh_1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461909" cy="1143000"/>
          </a:xfrm>
        </p:spPr>
        <p:txBody>
          <a:bodyPr>
            <a:prstTxWarp prst="textFadeRight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Науково - методична діяльність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Владелец\Desktop\f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142875" y="2571750"/>
            <a:ext cx="8572500" cy="4071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FF0000"/>
                </a:solidFill>
              </a:rPr>
              <a:t>Відкривати в кожній дитині душу творця, дати їй змогу пробудитися і розквітнути.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Візьми усмішку                      </a:t>
            </a:r>
            <a:r>
              <a:rPr lang="uk-UA" sz="2400" smtClean="0">
                <a:solidFill>
                  <a:srgbClr val="7030A0"/>
                </a:solidFill>
              </a:rPr>
              <a:t>Візьми доброту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І подаруй її тому,</a:t>
            </a:r>
            <a:r>
              <a:rPr lang="uk-UA" sz="2400" smtClean="0">
                <a:solidFill>
                  <a:srgbClr val="7030A0"/>
                </a:solidFill>
              </a:rPr>
              <a:t>                   І яви її тому, хто сам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70C0"/>
                </a:solidFill>
              </a:rPr>
              <a:t>Хто так її потребує.                </a:t>
            </a:r>
            <a:r>
              <a:rPr lang="uk-UA" sz="2400" smtClean="0">
                <a:solidFill>
                  <a:srgbClr val="7030A0"/>
                </a:solidFill>
              </a:rPr>
              <a:t>Не вміє віддавати.</a:t>
            </a:r>
          </a:p>
          <a:p>
            <a:pPr eaLnBrk="1" hangingPunct="1">
              <a:buFont typeface="Wingdings 2" pitchFamily="18" charset="2"/>
              <a:buNone/>
            </a:pPr>
            <a:endParaRPr lang="uk-UA" sz="2400" smtClean="0">
              <a:solidFill>
                <a:srgbClr val="0070C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B0F0"/>
                </a:solidFill>
              </a:rPr>
              <a:t>Візьми віру                             </a:t>
            </a:r>
            <a:r>
              <a:rPr lang="uk-UA" sz="2400" smtClean="0">
                <a:solidFill>
                  <a:srgbClr val="00B050"/>
                </a:solidFill>
              </a:rPr>
              <a:t>Візьми любов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B0F0"/>
                </a:solidFill>
              </a:rPr>
              <a:t>І віддай кожному                  </a:t>
            </a:r>
            <a:r>
              <a:rPr lang="uk-UA" sz="2400" smtClean="0">
                <a:solidFill>
                  <a:srgbClr val="00B050"/>
                </a:solidFill>
              </a:rPr>
              <a:t>і неси її всьому світові.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B0F0"/>
                </a:solidFill>
              </a:rPr>
              <a:t>Хто її не має.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313" y="0"/>
            <a:ext cx="5000625" cy="157162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000" dirty="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rPr>
              <a:t>Виховне кредо</a:t>
            </a:r>
            <a:endParaRPr lang="ru-RU" sz="5000" dirty="0">
              <a:solidFill>
                <a:srgbClr val="FF0000"/>
              </a:solidFill>
              <a:latin typeface="AcademyCT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Владелец\Desktop\f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 rot="21134670">
            <a:off x="473075" y="2178050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6600" smtClean="0">
                <a:solidFill>
                  <a:srgbClr val="0070C0"/>
                </a:solidFill>
              </a:rPr>
              <a:t>Усе у світі відносне, окрім моральних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6600" smtClean="0">
                <a:solidFill>
                  <a:srgbClr val="0070C0"/>
                </a:solidFill>
              </a:rPr>
              <a:t>      цінностей.</a:t>
            </a:r>
            <a:endParaRPr lang="ru-RU" sz="6600" smtClean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5" y="214313"/>
            <a:ext cx="5000625" cy="157162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5000" dirty="0">
              <a:solidFill>
                <a:srgbClr val="FF0000"/>
              </a:solidFill>
              <a:latin typeface="AcademyCT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Владелец\Desktop\f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 rot="21134670">
            <a:off x="473075" y="2106613"/>
            <a:ext cx="8229600" cy="43894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dirty="0" smtClean="0">
                <a:solidFill>
                  <a:srgbClr val="0070C0"/>
                </a:solidFill>
              </a:rPr>
              <a:t>Виховання повинне просвітити свідомість людини, щоб перед її очима лежала чітка дорога добра.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dirty="0" smtClean="0">
                <a:solidFill>
                  <a:srgbClr val="0070C0"/>
                </a:solidFill>
              </a:rPr>
              <a:t>                       К.Д. Ушинський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Владелец\Desktop\f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357188" y="3214688"/>
            <a:ext cx="8229600" cy="2636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Моральне виховання – виховна діяльність школи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і сім'ї, що має на меті формування стійких моральних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якостей, потреб, почуттів, навичок і звичок поведін-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ки на основі засвоєння ідеалів, норм і принципів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70C0"/>
                </a:solidFill>
              </a:rPr>
              <a:t>моралі, участь у практичній діяльності.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313" y="0"/>
            <a:ext cx="5000625" cy="157162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000" dirty="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rPr>
              <a:t>Морально – етичне виховання</a:t>
            </a:r>
            <a:endParaRPr lang="ru-RU" sz="5000" dirty="0">
              <a:solidFill>
                <a:srgbClr val="FF0000"/>
              </a:solidFill>
              <a:latin typeface="AcademyCT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Владелец\Desktop\f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285750" y="1857375"/>
            <a:ext cx="835818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	</a:t>
            </a:r>
            <a:endParaRPr 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313" y="0"/>
            <a:ext cx="5000625" cy="1571625"/>
          </a:xfrm>
          <a:prstGeom prst="rect">
            <a:avLst/>
          </a:prstGeom>
        </p:spPr>
        <p:txBody>
          <a:bodyPr lIns="0" rIns="0" bIns="0" anchor="b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000" dirty="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rPr>
              <a:t>Результати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000" dirty="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rPr>
              <a:t>морального виховання</a:t>
            </a:r>
            <a:endParaRPr lang="ru-RU" sz="5000" dirty="0">
              <a:solidFill>
                <a:srgbClr val="FF0000"/>
              </a:solidFill>
              <a:latin typeface="AcademyCTT" pitchFamily="2" charset="0"/>
              <a:ea typeface="+mj-ea"/>
              <a:cs typeface="+mj-cs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000232" y="3071810"/>
            <a:ext cx="3286148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Моральна свідомість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5000628" y="2285992"/>
            <a:ext cx="3286148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Моральність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642910" y="2000240"/>
            <a:ext cx="3286148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Мораль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14282" y="4143380"/>
            <a:ext cx="3286148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Моральні почуття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286380" y="3500438"/>
            <a:ext cx="3286148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Моральні переконання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4714876" y="4786322"/>
            <a:ext cx="3286148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Моральна спрямованість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1142976" y="5214950"/>
            <a:ext cx="3286148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Моральні звички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Владелец\Desktop\f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428625" y="3143250"/>
            <a:ext cx="8229600" cy="27082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наука про мораль, її природу, струк-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туру та особливості походження 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розвитку моральних норм і взаємовід-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rgbClr val="0070C0"/>
                </a:solidFill>
              </a:rPr>
              <a:t>носин між людьми в суспільстві.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313" y="0"/>
            <a:ext cx="5000625" cy="157162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dirty="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rPr>
              <a:t>Етика -</a:t>
            </a:r>
            <a:endParaRPr lang="ru-RU" sz="7200" dirty="0">
              <a:solidFill>
                <a:srgbClr val="FF0000"/>
              </a:solidFill>
              <a:latin typeface="AcademyCT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Владелец\Desktop\42255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Заголовок 1"/>
          <p:cNvSpPr>
            <a:spLocks noGrp="1"/>
          </p:cNvSpPr>
          <p:nvPr>
            <p:ph type="title"/>
          </p:nvPr>
        </p:nvSpPr>
        <p:spPr>
          <a:xfrm>
            <a:off x="142875" y="-214313"/>
            <a:ext cx="8229600" cy="1143001"/>
          </a:xfrm>
        </p:spPr>
        <p:txBody>
          <a:bodyPr/>
          <a:lstStyle/>
          <a:p>
            <a:pPr eaLnBrk="1" hangingPunct="1"/>
            <a:r>
              <a:rPr lang="uk-UA" sz="4400" b="1" smtClean="0">
                <a:solidFill>
                  <a:srgbClr val="7030A0"/>
                </a:solidFill>
                <a:latin typeface="Adine Kirnberg"/>
              </a:rPr>
              <a:t>Досягнення учнів</a:t>
            </a:r>
            <a:endParaRPr lang="ru-RU" sz="4400" b="1" smtClean="0">
              <a:solidFill>
                <a:srgbClr val="7030A0"/>
              </a:solidFill>
              <a:latin typeface="Adine Kirnberg"/>
            </a:endParaRP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928688"/>
            <a:ext cx="20891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928688"/>
            <a:ext cx="20891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928688"/>
            <a:ext cx="20891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928688"/>
            <a:ext cx="20891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3786188"/>
            <a:ext cx="2071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75" y="3786188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3786188"/>
            <a:ext cx="2089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58000" y="3786188"/>
            <a:ext cx="207168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Владелец\Desktop\42255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5" y="-142875"/>
            <a:ext cx="8229600" cy="1143000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7030A0"/>
                </a:solidFill>
                <a:latin typeface="Adine Kirnberg" pitchFamily="2" charset="0"/>
                <a:ea typeface="+mj-ea"/>
                <a:cs typeface="+mj-cs"/>
              </a:rPr>
              <a:t>Досягнення учнів</a:t>
            </a:r>
            <a:endParaRPr lang="ru-RU" sz="4400" b="1" dirty="0">
              <a:solidFill>
                <a:srgbClr val="7030A0"/>
              </a:solidFill>
              <a:latin typeface="Adine Kirnberg" pitchFamily="2" charset="0"/>
              <a:ea typeface="+mj-ea"/>
              <a:cs typeface="+mj-cs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000125"/>
            <a:ext cx="20526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1000125"/>
            <a:ext cx="207168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5" y="1000125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688" y="1000125"/>
            <a:ext cx="20891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75" y="3857625"/>
            <a:ext cx="2214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5" y="3857625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Владелец\Desktop\f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8"/>
            <a:ext cx="5000625" cy="1571625"/>
          </a:xfrm>
          <a:prstGeom prst="rect">
            <a:avLst/>
          </a:prstGeom>
        </p:spPr>
        <p:txBody>
          <a:bodyPr lIns="0" rIns="0" bIns="0" anchor="b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dirty="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rPr>
              <a:t>Відкривай в кожній дитині душу творця, дай їй змогу пробудитися і розквітнути.</a:t>
            </a:r>
            <a:endParaRPr lang="ru-RU" sz="7200" dirty="0">
              <a:solidFill>
                <a:srgbClr val="FF0000"/>
              </a:solidFill>
              <a:latin typeface="AcademyCTT" pitchFamily="2" charset="0"/>
              <a:ea typeface="+mj-ea"/>
              <a:cs typeface="+mj-cs"/>
            </a:endParaRPr>
          </a:p>
        </p:txBody>
      </p:sp>
      <p:pic>
        <p:nvPicPr>
          <p:cNvPr id="63492" name="Picture 2" descr="D:\фото 2010 мама утреники крыи 2010\DSC035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2357438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" descr="D:\фото 2010 мама утреники крыи 2010\DSC034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357438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3" descr="D:\фото 2010 мама утреники крыи 2010\DSC035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0" y="4500563"/>
            <a:ext cx="27146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D:\фото 2010 мама утреники крыи 2010\DSC035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714375"/>
            <a:ext cx="5214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D:\Програмки и документы\Мама\Картинки и фото\ФотоS\Виставка Осені\IMG_35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25" y="57150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 descr="D:\фото 2010 мама утреники крыи 2010\DSC035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25" y="3214688"/>
            <a:ext cx="33670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5500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uk-UA" smtClean="0"/>
          </a:p>
          <a:p>
            <a:pPr eaLnBrk="1" hangingPunct="1">
              <a:buFont typeface="Wingdings 2" pitchFamily="18" charset="2"/>
              <a:buNone/>
            </a:pPr>
            <a:endParaRPr lang="uk-UA" sz="160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160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1600" smtClean="0">
                <a:solidFill>
                  <a:srgbClr val="FF0000"/>
                </a:solidFill>
              </a:rPr>
              <a:t>  </a:t>
            </a:r>
            <a:endParaRPr lang="ru-RU" smtClean="0"/>
          </a:p>
        </p:txBody>
      </p:sp>
      <p:sp>
        <p:nvSpPr>
          <p:cNvPr id="16388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0" y="142875"/>
            <a:ext cx="9144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Показники методичної діяльності</a:t>
            </a:r>
          </a:p>
        </p:txBody>
      </p:sp>
      <p:sp>
        <p:nvSpPr>
          <p:cNvPr id="8" name="Овал 7"/>
          <p:cNvSpPr/>
          <p:nvPr/>
        </p:nvSpPr>
        <p:spPr>
          <a:xfrm>
            <a:off x="428596" y="1071546"/>
            <a:ext cx="2214578" cy="6429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Підвищення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кваліфікації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785926"/>
            <a:ext cx="2786082" cy="48577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Курси РІПО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Виступи: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на </a:t>
            </a:r>
            <a:r>
              <a:rPr lang="uk-UA" dirty="0" err="1">
                <a:solidFill>
                  <a:srgbClr val="FF0000"/>
                </a:solidFill>
              </a:rPr>
              <a:t>МО</a:t>
            </a:r>
            <a:r>
              <a:rPr lang="uk-UA" dirty="0">
                <a:solidFill>
                  <a:srgbClr val="FF0000"/>
                </a:solidFill>
              </a:rPr>
              <a:t> класних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керівників з нав-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чально – виховної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роботи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на семінарах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педрадах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Участь у наукових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конференціях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Конспекти відкритих         </a:t>
            </a:r>
            <a:r>
              <a:rPr lang="uk-UA" sz="100" dirty="0">
                <a:solidFill>
                  <a:srgbClr val="FF0000"/>
                </a:solidFill>
              </a:rPr>
              <a:t>.</a:t>
            </a:r>
            <a:r>
              <a:rPr lang="uk-UA" dirty="0">
                <a:solidFill>
                  <a:srgbClr val="FF0000"/>
                </a:solidFill>
              </a:rPr>
              <a:t>      уроків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Володіння сучасними технологіями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Друковані роботи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Батьківський всеобуч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Самоосвіта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</a:t>
            </a:r>
            <a:endParaRPr lang="ru-RU" dirty="0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428596" y="1857364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006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0063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00063" y="3500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428596" y="5715016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428596" y="4500570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428596" y="4000504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428596" y="2143116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428596" y="5072074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572000" y="1071546"/>
            <a:ext cx="3000396" cy="714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Розробка сучасних  уроків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1928802"/>
            <a:ext cx="3357586" cy="30718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На основі взаємодії учитель учень</a:t>
            </a:r>
            <a:endParaRPr lang="ru-RU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З використанням іно-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ваційних технологій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З використанням </a:t>
            </a:r>
            <a:r>
              <a:rPr lang="uk-UA" dirty="0" err="1">
                <a:solidFill>
                  <a:srgbClr val="FF0000"/>
                </a:solidFill>
              </a:rPr>
              <a:t>проект-</a:t>
            </a:r>
            <a:endParaRPr lang="uk-UA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них методик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 З використанням </a:t>
            </a:r>
            <a:r>
              <a:rPr lang="uk-UA" dirty="0" err="1">
                <a:solidFill>
                  <a:srgbClr val="FF0000"/>
                </a:solidFill>
              </a:rPr>
              <a:t>мульти-</a:t>
            </a:r>
            <a:endParaRPr lang="uk-UA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rgbClr val="FF0000"/>
                </a:solidFill>
              </a:rPr>
              <a:t>медійної</a:t>
            </a:r>
            <a:r>
              <a:rPr lang="uk-UA" dirty="0">
                <a:solidFill>
                  <a:srgbClr val="FF0000"/>
                </a:solidFill>
              </a:rPr>
              <a:t> системи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       З використанням </a:t>
            </a:r>
            <a:r>
              <a:rPr lang="en-US" dirty="0">
                <a:solidFill>
                  <a:srgbClr val="FF0000"/>
                </a:solidFill>
              </a:rPr>
              <a:t>DVD</a:t>
            </a:r>
            <a:endParaRPr lang="ru-RU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FF0000"/>
                </a:solidFill>
              </a:rPr>
              <a:t>програм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4" name="Выгнутая влево стрелка 33"/>
          <p:cNvSpPr/>
          <p:nvPr/>
        </p:nvSpPr>
        <p:spPr>
          <a:xfrm>
            <a:off x="4714876" y="2143116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4643438" y="2143116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4786314" y="3714752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>
            <a:off x="4786314" y="4357694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4714876" y="3214686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лево стрелка 35"/>
          <p:cNvSpPr/>
          <p:nvPr/>
        </p:nvSpPr>
        <p:spPr>
          <a:xfrm>
            <a:off x="4714876" y="2643182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>
            <a:off x="428596" y="6000768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>
            <a:off x="428596" y="6286520"/>
            <a:ext cx="214314" cy="214314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2" descr="D:\фото 2010 мама утреники крыи 2010\DSC036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1430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D:\фото 2010 мама утреники крыи 2010\DSC036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143000"/>
            <a:ext cx="544353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D:\фото 2010 мама утреники крыи 2010\DSC036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3357563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" descr="D:\фото 2010 мама утреники крыи 2010\DSC03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0715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D:\фото 2010 мама утреники крыи 2010\101MSDCF\DSC037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071563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3500438"/>
            <a:ext cx="311467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571500"/>
            <a:ext cx="8643937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5" y="142875"/>
            <a:ext cx="8643938" cy="1143000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Курси РІПО з 18 жовтня 2010 року по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 листопада 2010 року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2500313"/>
            <a:ext cx="3990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1285875"/>
            <a:ext cx="36782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5357826"/>
            <a:ext cx="4000528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Отримала сертифікат до проведення ЗНО у 2008 році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572500" cy="55721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Закінчила курси “ 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uk-UA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Навчання для майбутнього ”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2005 році</a:t>
            </a:r>
            <a:endParaRPr lang="ru-RU" sz="2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5" y="-214313"/>
            <a:ext cx="6786563" cy="1143001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  <a:latin typeface="Adine Kirnberg" pitchFamily="2" charset="0"/>
                <a:ea typeface="+mj-ea"/>
                <a:cs typeface="+mj-cs"/>
              </a:rPr>
              <a:t>Мої досягнення</a:t>
            </a:r>
            <a:endParaRPr lang="ru-RU" sz="4000" b="1" dirty="0">
              <a:solidFill>
                <a:srgbClr val="FF0000"/>
              </a:solidFill>
              <a:latin typeface="Adine Kirnberg" pitchFamily="2" charset="0"/>
              <a:ea typeface="+mj-ea"/>
              <a:cs typeface="+mj-cs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813"/>
            <a:ext cx="91440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ладелец\Desktop\42847239_124032225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5" y="214313"/>
            <a:ext cx="6786563" cy="1143000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  <a:latin typeface="Adine Kirnberg" pitchFamily="2" charset="0"/>
                <a:ea typeface="+mj-ea"/>
                <a:cs typeface="+mj-cs"/>
              </a:rPr>
              <a:t>Мої досягнення</a:t>
            </a:r>
            <a:endParaRPr lang="ru-RU" sz="4000" b="1" dirty="0">
              <a:solidFill>
                <a:srgbClr val="FF0000"/>
              </a:solidFill>
              <a:latin typeface="Adine Kirnberg" pitchFamily="2" charset="0"/>
              <a:ea typeface="+mj-ea"/>
              <a:cs typeface="+mj-cs"/>
            </a:endParaRPr>
          </a:p>
        </p:txBody>
      </p:sp>
      <p:pic>
        <p:nvPicPr>
          <p:cNvPr id="19460" name="Picture 3" descr="C:\Users\Владелец\Desktop\1266944759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1500188"/>
            <a:ext cx="30432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Владелец\Desktop\1266944759_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1500188"/>
            <a:ext cx="30432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25" y="3000375"/>
            <a:ext cx="2143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0" y="3071813"/>
            <a:ext cx="2071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3.8|0.6|0.6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</TotalTime>
  <Words>3162</Words>
  <Application>Microsoft Office PowerPoint</Application>
  <PresentationFormat>Экран (4:3)</PresentationFormat>
  <Paragraphs>693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Поток</vt:lpstr>
      <vt:lpstr>     Портфоліо</vt:lpstr>
      <vt:lpstr>Слайд 2</vt:lpstr>
      <vt:lpstr>Кодекс честі учня школи №1</vt:lpstr>
      <vt:lpstr>Слайд 4</vt:lpstr>
      <vt:lpstr>Науково - методична діяльність</vt:lpstr>
      <vt:lpstr>Слайд 6</vt:lpstr>
      <vt:lpstr>Слайд 7</vt:lpstr>
      <vt:lpstr>Слайд 8</vt:lpstr>
      <vt:lpstr>Слайд 9</vt:lpstr>
      <vt:lpstr>Мої досягнення</vt:lpstr>
      <vt:lpstr>Слайд 11</vt:lpstr>
      <vt:lpstr>Мої громадські доручення :</vt:lpstr>
      <vt:lpstr>Слайд 13</vt:lpstr>
      <vt:lpstr>Показники володіння сучасними технологіями</vt:lpstr>
      <vt:lpstr>Слайд 15</vt:lpstr>
      <vt:lpstr>Слайд 16</vt:lpstr>
      <vt:lpstr>РОБОТА НАД МЕТОДИЧНОЮ ТЕМОЮ</vt:lpstr>
      <vt:lpstr>Слайд 18</vt:lpstr>
      <vt:lpstr>Слайд 19</vt:lpstr>
      <vt:lpstr>Слайд 20</vt:lpstr>
      <vt:lpstr>Слайд 21</vt:lpstr>
      <vt:lpstr>Слайд 22</vt:lpstr>
      <vt:lpstr>Слайд 23</vt:lpstr>
      <vt:lpstr>Форми розвитку комунікативної компетентності молодших школярів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Інформація про проведення відкритих уроків  </vt:lpstr>
      <vt:lpstr>Інформація про участь учнів у позашкільних заходах з виховної роботи та участі у гуртках</vt:lpstr>
      <vt:lpstr>Інформація про участь учнів у позашкільних заходах з виховної роботи та участі у гуртках</vt:lpstr>
      <vt:lpstr>Інформація про участь учнів у позашкільних заходах з предметів</vt:lpstr>
      <vt:lpstr>Інформація про відвідування позашкільних заходів</vt:lpstr>
      <vt:lpstr>Інформація про проведення відкритих виховних заходів</vt:lpstr>
      <vt:lpstr>Інформація про участь у шкільних заходах (конкурсах, виставках, предметних тижнях)</vt:lpstr>
      <vt:lpstr>Інформація про участь у шкільних заходах (конкурсах, виставках, предметних тижнях)</vt:lpstr>
      <vt:lpstr>Інформація про участь у шкільних заходах (засіданнях МО, педрадах)</vt:lpstr>
      <vt:lpstr>Слайд 47</vt:lpstr>
      <vt:lpstr>Мета виховної системи: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Досягнення учнів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Портфоліо</dc:title>
  <dc:creator>Favorit</dc:creator>
  <cp:lastModifiedBy>DNA7 X86</cp:lastModifiedBy>
  <cp:revision>4</cp:revision>
  <dcterms:created xsi:type="dcterms:W3CDTF">2011-02-20T07:23:41Z</dcterms:created>
  <dcterms:modified xsi:type="dcterms:W3CDTF">2012-03-20T14:22:58Z</dcterms:modified>
</cp:coreProperties>
</file>