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Default Extension="sldx" ContentType="application/vnd.openxmlformats-officedocument.presentationml.slide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Default Extension="gif" ContentType="image/gif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vml" ContentType="application/vnd.openxmlformats-officedocument.vmlDrawing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90" r:id="rId2"/>
    <p:sldId id="291" r:id="rId3"/>
    <p:sldId id="292" r:id="rId4"/>
    <p:sldId id="289" r:id="rId5"/>
    <p:sldId id="305" r:id="rId6"/>
    <p:sldId id="294" r:id="rId7"/>
    <p:sldId id="307" r:id="rId8"/>
    <p:sldId id="306" r:id="rId9"/>
    <p:sldId id="299" r:id="rId10"/>
    <p:sldId id="330" r:id="rId11"/>
    <p:sldId id="301" r:id="rId12"/>
    <p:sldId id="297" r:id="rId13"/>
    <p:sldId id="302" r:id="rId14"/>
    <p:sldId id="316" r:id="rId15"/>
    <p:sldId id="295" r:id="rId16"/>
    <p:sldId id="308" r:id="rId17"/>
    <p:sldId id="309" r:id="rId18"/>
    <p:sldId id="310" r:id="rId19"/>
    <p:sldId id="311" r:id="rId20"/>
    <p:sldId id="312" r:id="rId21"/>
    <p:sldId id="293" r:id="rId22"/>
    <p:sldId id="331" r:id="rId23"/>
    <p:sldId id="262" r:id="rId24"/>
    <p:sldId id="280" r:id="rId25"/>
    <p:sldId id="313" r:id="rId26"/>
    <p:sldId id="314" r:id="rId27"/>
    <p:sldId id="332" r:id="rId28"/>
    <p:sldId id="315" r:id="rId29"/>
    <p:sldId id="317" r:id="rId30"/>
    <p:sldId id="286" r:id="rId31"/>
    <p:sldId id="288" r:id="rId32"/>
    <p:sldId id="318" r:id="rId33"/>
    <p:sldId id="319" r:id="rId34"/>
    <p:sldId id="320" r:id="rId35"/>
    <p:sldId id="329" r:id="rId36"/>
    <p:sldId id="328" r:id="rId37"/>
    <p:sldId id="327" r:id="rId38"/>
    <p:sldId id="326" r:id="rId39"/>
    <p:sldId id="325" r:id="rId40"/>
    <p:sldId id="323" r:id="rId41"/>
    <p:sldId id="324" r:id="rId42"/>
    <p:sldId id="322" r:id="rId43"/>
    <p:sldId id="287" r:id="rId44"/>
    <p:sldId id="277" r:id="rId45"/>
  </p:sldIdLst>
  <p:sldSz cx="9144000" cy="6858000" type="screen4x3"/>
  <p:notesSz cx="6858000" cy="97107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8" autoAdjust="0"/>
    <p:restoredTop sz="94698" autoAdjust="0"/>
  </p:normalViewPr>
  <p:slideViewPr>
    <p:cSldViewPr>
      <p:cViewPr>
        <p:scale>
          <a:sx n="60" d="100"/>
          <a:sy n="60" d="100"/>
        </p:scale>
        <p:origin x="-1452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712" y="-84"/>
      </p:cViewPr>
      <p:guideLst>
        <p:guide orient="horz" pos="3059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ntel\&#1056;&#1072;&#1073;&#1086;&#1095;&#1080;&#1081;%20&#1089;&#1090;&#1086;&#1083;\&#1055;&#1088;&#1077;&#1079;&#1077;&#1085;&#1090;&#1072;&#1094;&#1080;&#1103;\&#1052;&#1086;&#1085;&#1110;&#1090;&#1086;&#1088;&#1110;&#1085;&#1075;%20&#1085;&#1072;&#1074;&#1095;&#1072;&#1085;&#1085;&#1103;%20&#1076;&#1110;&#1072;&#1075;&#1088;&#1072;&#1084;&#1080;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ntel\&#1056;&#1072;&#1073;&#1086;&#1095;&#1080;&#1081;%20&#1089;&#1090;&#1086;&#1083;\&#1055;&#1088;&#1077;&#1079;&#1077;&#1085;&#1090;&#1072;&#1094;&#1080;&#1103;\&#1052;&#1086;&#1085;&#1110;&#1090;&#1086;&#1088;&#1110;&#1085;&#1075;%20&#1085;&#1072;&#1074;&#1095;&#1072;&#1085;&#1085;&#1103;%20&#1076;&#1110;&#1072;&#1075;&#1088;&#1072;&#1084;&#1080;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ntel\&#1056;&#1072;&#1073;&#1086;&#1095;&#1080;&#1081;%20&#1089;&#1090;&#1086;&#1083;\&#1055;&#1088;&#1077;&#1079;&#1077;&#1085;&#1090;&#1072;&#1094;&#1080;&#1103;\&#1052;&#1086;&#1085;&#1110;&#1090;&#1086;&#1088;&#1110;&#1085;&#1075;%20&#1085;&#1072;&#1074;&#1095;&#1072;&#1085;&#1085;&#1103;%20&#1076;&#1110;&#1072;&#1075;&#1088;&#1072;&#1084;&#1080;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ntel\&#1056;&#1072;&#1073;&#1086;&#1095;&#1080;&#1081;%20&#1089;&#1090;&#1086;&#1083;\&#1055;&#1088;&#1077;&#1079;&#1077;&#1085;&#1090;&#1072;&#1094;&#1080;&#1103;\&#1052;&#1086;&#1085;&#1110;&#1090;&#1086;&#1088;&#1110;&#1085;&#1075;%20&#1085;&#1072;&#1074;&#1095;&#1072;&#1085;&#1085;&#1103;%20&#1076;&#1110;&#1072;&#1075;&#1088;&#1072;&#1084;&#1080;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ntel\&#1056;&#1072;&#1073;&#1086;&#1095;&#1080;&#1081;%20&#1089;&#1090;&#1086;&#1083;\&#1055;&#1088;&#1077;&#1079;&#1077;&#1085;&#1090;&#1072;&#1094;&#1080;&#1103;\&#1052;&#1086;&#1085;&#1110;&#1090;&#1086;&#1088;&#1110;&#1085;&#1075;%20&#1085;&#1072;&#1074;&#1095;&#1072;&#1085;&#1085;&#1103;%20&#1076;&#1110;&#1072;&#1075;&#1088;&#1072;&#1084;&#1080;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ntel\&#1056;&#1072;&#1073;&#1086;&#1095;&#1080;&#1081;%20&#1089;&#1090;&#1086;&#1083;\&#1055;&#1088;&#1077;&#1079;&#1077;&#1085;&#1090;&#1072;&#1094;&#1080;&#1103;\&#1052;&#1086;&#1085;&#1110;&#1090;&#1086;&#1088;&#1110;&#1085;&#1075;%20&#1090;&#1077;&#1093;&#1085;&#1110;&#1082;&#1080;%20&#1095;&#1080;&#1090;&#1072;&#1085;&#1085;&#1103;%20&#1076;&#1110;&#1072;&#1075;&#1088;&#1072;&#1084;&#1110;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ntel\&#1056;&#1072;&#1073;&#1086;&#1095;&#1080;&#1081;%20&#1089;&#1090;&#1086;&#1083;\&#1055;&#1088;&#1077;&#1079;&#1077;&#1085;&#1090;&#1072;&#1094;&#1080;&#1103;\&#1052;&#1086;&#1085;&#1110;&#1090;&#1086;&#1088;&#1110;&#1085;&#1075;%20&#1090;&#1077;&#1093;&#1085;&#1110;&#1082;&#1080;%20&#1095;&#1080;&#1090;&#1072;&#1085;&#1085;&#1103;%20&#1076;&#1110;&#1072;&#1075;&#1088;&#1072;&#1084;&#1110;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ntel\&#1056;&#1072;&#1073;&#1086;&#1095;&#1080;&#1081;%20&#1089;&#1090;&#1086;&#1083;\&#1055;&#1088;&#1077;&#1079;&#1077;&#1085;&#1090;&#1072;&#1094;&#1080;&#1103;\&#1052;&#1086;&#1085;&#1110;&#1090;&#1086;&#1088;&#1110;&#1085;&#1075;%20&#1090;&#1077;&#1093;&#1085;&#1110;&#1082;&#1080;%20&#1095;&#1080;&#1090;&#1072;&#1085;&#1085;&#1103;%20&#1076;&#1110;&#1072;&#1075;&#1088;&#1072;&#1084;&#1110;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ntel\&#1056;&#1072;&#1073;&#1086;&#1095;&#1080;&#1081;%20&#1089;&#1090;&#1086;&#1083;\&#1055;&#1088;&#1077;&#1079;&#1077;&#1085;&#1090;&#1072;&#1094;&#1080;&#1103;\&#1052;&#1086;&#1085;&#1110;&#1090;&#1086;&#1088;&#1110;&#1085;&#1075;%20&#1090;&#1077;&#1093;&#1085;&#1110;&#1082;&#1080;%20&#1095;&#1080;&#1090;&#1072;&#1085;&#1085;&#1103;%20&#1076;&#1110;&#1072;&#1075;&#1088;&#1072;&#1084;&#1110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ntel\&#1056;&#1072;&#1073;&#1086;&#1095;&#1080;&#1081;%20&#1089;&#1090;&#1086;&#1083;\&#1055;&#1088;&#1077;&#1079;&#1077;&#1085;&#1090;&#1072;&#1094;&#1080;&#1103;\&#1052;&#1086;&#1085;&#1110;&#1090;&#1086;&#1088;&#1110;&#1085;&#1075;%20&#1085;&#1072;&#1074;&#1095;&#1072;&#1085;&#1085;&#1103;%20&#1076;&#1110;&#1072;&#1075;&#1088;&#1072;&#1084;&#1080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ntel\&#1056;&#1072;&#1073;&#1086;&#1095;&#1080;&#1081;%20&#1089;&#1090;&#1086;&#1083;\&#1055;&#1088;&#1077;&#1079;&#1077;&#1085;&#1090;&#1072;&#1094;&#1080;&#1103;\&#1052;&#1086;&#1085;&#1110;&#1090;&#1086;&#1088;&#1110;&#1085;&#1075;%20&#1085;&#1072;&#1074;&#1095;&#1072;&#1085;&#1085;&#1103;%20&#1076;&#1110;&#1072;&#1075;&#1088;&#1072;&#1084;&#1080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ntel\&#1056;&#1072;&#1073;&#1086;&#1095;&#1080;&#1081;%20&#1089;&#1090;&#1086;&#1083;\&#1055;&#1088;&#1077;&#1079;&#1077;&#1085;&#1090;&#1072;&#1094;&#1080;&#1103;\&#1052;&#1086;&#1085;&#1110;&#1090;&#1086;&#1088;&#1110;&#1085;&#1075;%20&#1085;&#1072;&#1074;&#1095;&#1072;&#1085;&#1085;&#1103;%20&#1076;&#1110;&#1072;&#1075;&#1088;&#1072;&#1084;&#1080;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ntel\&#1056;&#1072;&#1073;&#1086;&#1095;&#1080;&#1081;%20&#1089;&#1090;&#1086;&#1083;\&#1055;&#1088;&#1077;&#1079;&#1077;&#1085;&#1090;&#1072;&#1094;&#1080;&#1103;\&#1052;&#1086;&#1085;&#1110;&#1090;&#1086;&#1088;&#1110;&#1085;&#1075;%20&#1085;&#1072;&#1074;&#1095;&#1072;&#1085;&#1085;&#1103;%20&#1076;&#1110;&#1072;&#1075;&#1088;&#1072;&#1084;&#1080;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ntel\&#1056;&#1072;&#1073;&#1086;&#1095;&#1080;&#1081;%20&#1089;&#1090;&#1086;&#1083;\&#1055;&#1088;&#1077;&#1079;&#1077;&#1085;&#1090;&#1072;&#1094;&#1080;&#1103;\&#1052;&#1086;&#1085;&#1110;&#1090;&#1086;&#1088;&#1110;&#1085;&#1075;%20&#1085;&#1072;&#1074;&#1095;&#1072;&#1085;&#1085;&#1103;%20&#1076;&#1110;&#1072;&#1075;&#1088;&#1072;&#1084;&#1080;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ntel\&#1056;&#1072;&#1073;&#1086;&#1095;&#1080;&#1081;%20&#1089;&#1090;&#1086;&#1083;\&#1055;&#1088;&#1077;&#1079;&#1077;&#1085;&#1090;&#1072;&#1094;&#1080;&#1103;\&#1052;&#1086;&#1085;&#1110;&#1090;&#1086;&#1088;&#1110;&#1085;&#1075;%20&#1085;&#1072;&#1074;&#1095;&#1072;&#1085;&#1085;&#1103;%20&#1076;&#1110;&#1072;&#1075;&#1088;&#1072;&#1084;&#1080;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ntel\&#1056;&#1072;&#1073;&#1086;&#1095;&#1080;&#1081;%20&#1089;&#1090;&#1086;&#1083;\&#1055;&#1088;&#1077;&#1079;&#1077;&#1085;&#1090;&#1072;&#1094;&#1080;&#1103;\&#1052;&#1086;&#1085;&#1110;&#1090;&#1086;&#1088;&#1110;&#1085;&#1075;%20&#1085;&#1072;&#1074;&#1095;&#1072;&#1085;&#1085;&#1103;%20&#1076;&#1110;&#1072;&#1075;&#1088;&#1072;&#1084;&#1080;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ntel\&#1056;&#1072;&#1073;&#1086;&#1095;&#1080;&#1081;%20&#1089;&#1090;&#1086;&#1083;\&#1055;&#1088;&#1077;&#1079;&#1077;&#1085;&#1090;&#1072;&#1094;&#1080;&#1103;\&#1052;&#1086;&#1085;&#1110;&#1090;&#1086;&#1088;&#1110;&#1085;&#1075;%20&#1085;&#1072;&#1074;&#1095;&#1072;&#1085;&#1085;&#1103;%20&#1076;&#1110;&#1072;&#1075;&#1088;&#1072;&#1084;&#1080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4</a:t>
            </a:r>
            <a:r>
              <a:rPr lang="ru-RU" baseline="0"/>
              <a:t> клас</a:t>
            </a:r>
            <a:endParaRPr lang="ru-RU"/>
          </a:p>
        </c:rich>
      </c:tx>
      <c:layout>
        <c:manualLayout>
          <c:xMode val="edge"/>
          <c:yMode val="edge"/>
          <c:x val="0.25839233678467388"/>
          <c:y val="1.2500000000000023E-2"/>
        </c:manualLayout>
      </c:layout>
    </c:title>
    <c:view3D>
      <c:rotX val="40"/>
      <c:rotY val="15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Лист1!$D$17</c:f>
              <c:strCache>
                <c:ptCount val="1"/>
                <c:pt idx="0">
                  <c:v>4 кл.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4731824146981673"/>
                  <c:y val="-0.16412219305920117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7.7460411198600476E-2"/>
                  <c:y val="-0.12993948673082609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CatName val="1"/>
              <c:showPercent val="1"/>
            </c:dLbl>
            <c:dLblPos val="ctr"/>
            <c:showCatName val="1"/>
            <c:showPercent val="1"/>
            <c:showLeaderLines val="1"/>
          </c:dLbls>
          <c:cat>
            <c:strRef>
              <c:f>Лист1!$A$18:$A$20</c:f>
              <c:strCache>
                <c:ptCount val="3"/>
                <c:pt idx="0">
                  <c:v>Високий рівень </c:v>
                </c:pt>
                <c:pt idx="1">
                  <c:v>Достатній рівень </c:v>
                </c:pt>
                <c:pt idx="2">
                  <c:v>Середній рівень </c:v>
                </c:pt>
              </c:strCache>
            </c:strRef>
          </c:cat>
          <c:val>
            <c:numRef>
              <c:f>Лист1!$D$18:$D$20</c:f>
              <c:numCache>
                <c:formatCode>General</c:formatCode>
                <c:ptCount val="3"/>
                <c:pt idx="0">
                  <c:v>9</c:v>
                </c:pt>
                <c:pt idx="1">
                  <c:v>22</c:v>
                </c:pt>
                <c:pt idx="2">
                  <c:v>3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  <c:dispBlanksAs val="zero"/>
  </c:chart>
  <c:spPr>
    <a:ln>
      <a:noFill/>
    </a:ln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з математики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Лист1!$A$18</c:f>
              <c:strCache>
                <c:ptCount val="1"/>
                <c:pt idx="0">
                  <c:v>Високий рівень </c:v>
                </c:pt>
              </c:strCache>
            </c:strRef>
          </c:tx>
          <c:cat>
            <c:strRef>
              <c:f>Лист1!$H$17:$J$17</c:f>
              <c:strCache>
                <c:ptCount val="3"/>
                <c:pt idx="0">
                  <c:v>2 кл.</c:v>
                </c:pt>
                <c:pt idx="1">
                  <c:v>3 кл.</c:v>
                </c:pt>
                <c:pt idx="2">
                  <c:v>4 кл.</c:v>
                </c:pt>
              </c:strCache>
            </c:strRef>
          </c:cat>
          <c:val>
            <c:numRef>
              <c:f>Лист1!$H$18:$J$18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Лист1!$A$19</c:f>
              <c:strCache>
                <c:ptCount val="1"/>
                <c:pt idx="0">
                  <c:v>Достатній рівень </c:v>
                </c:pt>
              </c:strCache>
            </c:strRef>
          </c:tx>
          <c:cat>
            <c:strRef>
              <c:f>Лист1!$H$17:$J$17</c:f>
              <c:strCache>
                <c:ptCount val="3"/>
                <c:pt idx="0">
                  <c:v>2 кл.</c:v>
                </c:pt>
                <c:pt idx="1">
                  <c:v>3 кл.</c:v>
                </c:pt>
                <c:pt idx="2">
                  <c:v>4 кл.</c:v>
                </c:pt>
              </c:strCache>
            </c:strRef>
          </c:cat>
          <c:val>
            <c:numRef>
              <c:f>Лист1!$H$19:$J$19</c:f>
              <c:numCache>
                <c:formatCode>General</c:formatCode>
                <c:ptCount val="3"/>
                <c:pt idx="0">
                  <c:v>19</c:v>
                </c:pt>
                <c:pt idx="1">
                  <c:v>18</c:v>
                </c:pt>
                <c:pt idx="2">
                  <c:v>19</c:v>
                </c:pt>
              </c:numCache>
            </c:numRef>
          </c:val>
        </c:ser>
        <c:ser>
          <c:idx val="2"/>
          <c:order val="2"/>
          <c:tx>
            <c:strRef>
              <c:f>Лист1!$A$20</c:f>
              <c:strCache>
                <c:ptCount val="1"/>
                <c:pt idx="0">
                  <c:v>Середній рівень </c:v>
                </c:pt>
              </c:strCache>
            </c:strRef>
          </c:tx>
          <c:cat>
            <c:strRef>
              <c:f>Лист1!$H$17:$J$17</c:f>
              <c:strCache>
                <c:ptCount val="3"/>
                <c:pt idx="0">
                  <c:v>2 кл.</c:v>
                </c:pt>
                <c:pt idx="1">
                  <c:v>3 кл.</c:v>
                </c:pt>
                <c:pt idx="2">
                  <c:v>4 кл.</c:v>
                </c:pt>
              </c:strCache>
            </c:strRef>
          </c:cat>
          <c:val>
            <c:numRef>
              <c:f>Лист1!$H$20:$J$20</c:f>
              <c:numCache>
                <c:formatCode>General</c:formatCode>
                <c:ptCount val="3"/>
                <c:pt idx="0">
                  <c:v>8</c:v>
                </c:pt>
                <c:pt idx="1">
                  <c:v>9</c:v>
                </c:pt>
                <c:pt idx="2">
                  <c:v>11</c:v>
                </c:pt>
              </c:numCache>
            </c:numRef>
          </c:val>
        </c:ser>
        <c:gapWidth val="75"/>
        <c:overlap val="-25"/>
        <c:axId val="33870592"/>
        <c:axId val="33872128"/>
      </c:barChart>
      <c:catAx>
        <c:axId val="33870592"/>
        <c:scaling>
          <c:orientation val="minMax"/>
        </c:scaling>
        <c:axPos val="b"/>
        <c:numFmt formatCode="General" sourceLinked="1"/>
        <c:majorTickMark val="none"/>
        <c:tickLblPos val="nextTo"/>
        <c:crossAx val="33872128"/>
        <c:crosses val="autoZero"/>
        <c:auto val="1"/>
        <c:lblAlgn val="ctr"/>
        <c:lblOffset val="100"/>
      </c:catAx>
      <c:valAx>
        <c:axId val="3387212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33870592"/>
        <c:crosses val="autoZero"/>
        <c:crossBetween val="between"/>
      </c:valAx>
    </c:plotArea>
    <c:legend>
      <c:legendPos val="b"/>
      <c:layout/>
    </c:legend>
    <c:plotVisOnly val="1"/>
    <c:dispBlanksAs val="gap"/>
  </c:chart>
  <c:spPr>
    <a:ln>
      <a:noFill/>
    </a:ln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з</a:t>
            </a:r>
            <a:r>
              <a:rPr lang="ru-RU" baseline="0"/>
              <a:t> Я і Україна</a:t>
            </a:r>
            <a:endParaRPr lang="ru-RU" sz="1100" baseline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Лист1!$A$18</c:f>
              <c:strCache>
                <c:ptCount val="1"/>
                <c:pt idx="0">
                  <c:v>Високий рівень </c:v>
                </c:pt>
              </c:strCache>
            </c:strRef>
          </c:tx>
          <c:cat>
            <c:strRef>
              <c:f>Лист1!$K$17:$M$17</c:f>
              <c:strCache>
                <c:ptCount val="3"/>
                <c:pt idx="0">
                  <c:v>2 кл.</c:v>
                </c:pt>
                <c:pt idx="1">
                  <c:v>3 кл.</c:v>
                </c:pt>
                <c:pt idx="2">
                  <c:v>4 кл.</c:v>
                </c:pt>
              </c:strCache>
            </c:strRef>
          </c:cat>
          <c:val>
            <c:numRef>
              <c:f>Лист1!$K$18:$M$18</c:f>
              <c:numCache>
                <c:formatCode>General</c:formatCode>
                <c:ptCount val="3"/>
                <c:pt idx="0">
                  <c:v>8</c:v>
                </c:pt>
                <c:pt idx="1">
                  <c:v>8</c:v>
                </c:pt>
                <c:pt idx="2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Лист1!$A$19</c:f>
              <c:strCache>
                <c:ptCount val="1"/>
                <c:pt idx="0">
                  <c:v>Достатній рівень </c:v>
                </c:pt>
              </c:strCache>
            </c:strRef>
          </c:tx>
          <c:cat>
            <c:strRef>
              <c:f>Лист1!$K$17:$M$17</c:f>
              <c:strCache>
                <c:ptCount val="3"/>
                <c:pt idx="0">
                  <c:v>2 кл.</c:v>
                </c:pt>
                <c:pt idx="1">
                  <c:v>3 кл.</c:v>
                </c:pt>
                <c:pt idx="2">
                  <c:v>4 кл.</c:v>
                </c:pt>
              </c:strCache>
            </c:strRef>
          </c:cat>
          <c:val>
            <c:numRef>
              <c:f>Лист1!$K$19:$M$19</c:f>
              <c:numCache>
                <c:formatCode>General</c:formatCode>
                <c:ptCount val="3"/>
                <c:pt idx="0">
                  <c:v>18</c:v>
                </c:pt>
                <c:pt idx="1">
                  <c:v>19</c:v>
                </c:pt>
                <c:pt idx="2">
                  <c:v>20</c:v>
                </c:pt>
              </c:numCache>
            </c:numRef>
          </c:val>
        </c:ser>
        <c:ser>
          <c:idx val="2"/>
          <c:order val="2"/>
          <c:tx>
            <c:strRef>
              <c:f>Лист1!$A$20</c:f>
              <c:strCache>
                <c:ptCount val="1"/>
                <c:pt idx="0">
                  <c:v>Середній рівень </c:v>
                </c:pt>
              </c:strCache>
            </c:strRef>
          </c:tx>
          <c:cat>
            <c:strRef>
              <c:f>Лист1!$K$17:$M$17</c:f>
              <c:strCache>
                <c:ptCount val="3"/>
                <c:pt idx="0">
                  <c:v>2 кл.</c:v>
                </c:pt>
                <c:pt idx="1">
                  <c:v>3 кл.</c:v>
                </c:pt>
                <c:pt idx="2">
                  <c:v>4 кл.</c:v>
                </c:pt>
              </c:strCache>
            </c:strRef>
          </c:cat>
          <c:val>
            <c:numRef>
              <c:f>Лист1!$K$20:$M$20</c:f>
              <c:numCache>
                <c:formatCode>General</c:formatCode>
                <c:ptCount val="3"/>
                <c:pt idx="0">
                  <c:v>4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gapWidth val="75"/>
        <c:overlap val="-25"/>
        <c:axId val="33897856"/>
        <c:axId val="33907840"/>
      </c:barChart>
      <c:catAx>
        <c:axId val="33897856"/>
        <c:scaling>
          <c:orientation val="minMax"/>
        </c:scaling>
        <c:axPos val="b"/>
        <c:numFmt formatCode="General" sourceLinked="1"/>
        <c:majorTickMark val="none"/>
        <c:tickLblPos val="nextTo"/>
        <c:crossAx val="33907840"/>
        <c:crosses val="autoZero"/>
        <c:auto val="1"/>
        <c:lblAlgn val="ctr"/>
        <c:lblOffset val="100"/>
      </c:catAx>
      <c:valAx>
        <c:axId val="3390784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33897856"/>
        <c:crosses val="autoZero"/>
        <c:crossBetween val="between"/>
      </c:valAx>
    </c:plotArea>
    <c:legend>
      <c:legendPos val="b"/>
      <c:layout/>
    </c:legend>
    <c:plotVisOnly val="1"/>
    <c:dispBlanksAs val="gap"/>
  </c:chart>
  <c:spPr>
    <a:ln>
      <a:noFill/>
    </a:ln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з читання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Лист1!$A$18</c:f>
              <c:strCache>
                <c:ptCount val="1"/>
                <c:pt idx="0">
                  <c:v>Високий рівень </c:v>
                </c:pt>
              </c:strCache>
            </c:strRef>
          </c:tx>
          <c:cat>
            <c:strRef>
              <c:f>Лист1!$B$17:$D$17</c:f>
              <c:strCache>
                <c:ptCount val="3"/>
                <c:pt idx="0">
                  <c:v>2 кл.</c:v>
                </c:pt>
                <c:pt idx="1">
                  <c:v>3 кл.</c:v>
                </c:pt>
                <c:pt idx="2">
                  <c:v>4 кл.</c:v>
                </c:pt>
              </c:strCache>
            </c:strRef>
          </c:cat>
          <c:val>
            <c:numRef>
              <c:f>Лист1!$B$18:$D$18</c:f>
              <c:numCache>
                <c:formatCode>General</c:formatCode>
                <c:ptCount val="3"/>
                <c:pt idx="0">
                  <c:v>8</c:v>
                </c:pt>
                <c:pt idx="1">
                  <c:v>8</c:v>
                </c:pt>
                <c:pt idx="2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Лист1!$A$19</c:f>
              <c:strCache>
                <c:ptCount val="1"/>
                <c:pt idx="0">
                  <c:v>Достатній рівень </c:v>
                </c:pt>
              </c:strCache>
            </c:strRef>
          </c:tx>
          <c:cat>
            <c:strRef>
              <c:f>Лист1!$B$17:$D$17</c:f>
              <c:strCache>
                <c:ptCount val="3"/>
                <c:pt idx="0">
                  <c:v>2 кл.</c:v>
                </c:pt>
                <c:pt idx="1">
                  <c:v>3 кл.</c:v>
                </c:pt>
                <c:pt idx="2">
                  <c:v>4 кл.</c:v>
                </c:pt>
              </c:strCache>
            </c:strRef>
          </c:cat>
          <c:val>
            <c:numRef>
              <c:f>Лист1!$B$19:$D$19</c:f>
              <c:numCache>
                <c:formatCode>General</c:formatCode>
                <c:ptCount val="3"/>
                <c:pt idx="0">
                  <c:v>19</c:v>
                </c:pt>
                <c:pt idx="1">
                  <c:v>19</c:v>
                </c:pt>
                <c:pt idx="2">
                  <c:v>22</c:v>
                </c:pt>
              </c:numCache>
            </c:numRef>
          </c:val>
        </c:ser>
        <c:ser>
          <c:idx val="2"/>
          <c:order val="2"/>
          <c:tx>
            <c:strRef>
              <c:f>Лист1!$A$20</c:f>
              <c:strCache>
                <c:ptCount val="1"/>
                <c:pt idx="0">
                  <c:v>Середній рівень </c:v>
                </c:pt>
              </c:strCache>
            </c:strRef>
          </c:tx>
          <c:cat>
            <c:strRef>
              <c:f>Лист1!$B$17:$D$17</c:f>
              <c:strCache>
                <c:ptCount val="3"/>
                <c:pt idx="0">
                  <c:v>2 кл.</c:v>
                </c:pt>
                <c:pt idx="1">
                  <c:v>3 кл.</c:v>
                </c:pt>
                <c:pt idx="2">
                  <c:v>4 кл.</c:v>
                </c:pt>
              </c:strCache>
            </c:strRef>
          </c:cat>
          <c:val>
            <c:numRef>
              <c:f>Лист1!$B$20:$D$20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</c:ser>
        <c:gapWidth val="75"/>
        <c:overlap val="-25"/>
        <c:axId val="33937664"/>
        <c:axId val="33951744"/>
      </c:barChart>
      <c:catAx>
        <c:axId val="33937664"/>
        <c:scaling>
          <c:orientation val="minMax"/>
        </c:scaling>
        <c:axPos val="b"/>
        <c:numFmt formatCode="General" sourceLinked="1"/>
        <c:majorTickMark val="none"/>
        <c:tickLblPos val="nextTo"/>
        <c:crossAx val="33951744"/>
        <c:crosses val="autoZero"/>
        <c:auto val="1"/>
        <c:lblAlgn val="ctr"/>
        <c:lblOffset val="100"/>
      </c:catAx>
      <c:valAx>
        <c:axId val="3395174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33937664"/>
        <c:crosses val="autoZero"/>
        <c:crossBetween val="between"/>
      </c:valAx>
    </c:plotArea>
    <c:legend>
      <c:legendPos val="b"/>
      <c:layout/>
    </c:legend>
    <c:plotVisOnly val="1"/>
    <c:dispBlanksAs val="gap"/>
  </c:chart>
  <c:spPr>
    <a:ln>
      <a:noFill/>
    </a:ln>
  </c:sp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з української мови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Лист1!$A$18</c:f>
              <c:strCache>
                <c:ptCount val="1"/>
                <c:pt idx="0">
                  <c:v>Високий рівень </c:v>
                </c:pt>
              </c:strCache>
            </c:strRef>
          </c:tx>
          <c:cat>
            <c:strRef>
              <c:f>Лист1!$E$17:$G$17</c:f>
              <c:strCache>
                <c:ptCount val="3"/>
                <c:pt idx="0">
                  <c:v>2 кл.</c:v>
                </c:pt>
                <c:pt idx="1">
                  <c:v>3 кл.</c:v>
                </c:pt>
                <c:pt idx="2">
                  <c:v>4 кл.</c:v>
                </c:pt>
              </c:strCache>
            </c:strRef>
          </c:cat>
          <c:val>
            <c:numRef>
              <c:f>Лист1!$E$18:$G$18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Лист1!$A$19</c:f>
              <c:strCache>
                <c:ptCount val="1"/>
                <c:pt idx="0">
                  <c:v>Достатній рівень </c:v>
                </c:pt>
              </c:strCache>
            </c:strRef>
          </c:tx>
          <c:cat>
            <c:strRef>
              <c:f>Лист1!$E$17:$G$17</c:f>
              <c:strCache>
                <c:ptCount val="3"/>
                <c:pt idx="0">
                  <c:v>2 кл.</c:v>
                </c:pt>
                <c:pt idx="1">
                  <c:v>3 кл.</c:v>
                </c:pt>
                <c:pt idx="2">
                  <c:v>4 кл.</c:v>
                </c:pt>
              </c:strCache>
            </c:strRef>
          </c:cat>
          <c:val>
            <c:numRef>
              <c:f>Лист1!$E$19:$G$19</c:f>
              <c:numCache>
                <c:formatCode>General</c:formatCode>
                <c:ptCount val="3"/>
                <c:pt idx="0">
                  <c:v>18</c:v>
                </c:pt>
                <c:pt idx="1">
                  <c:v>15</c:v>
                </c:pt>
                <c:pt idx="2">
                  <c:v>21</c:v>
                </c:pt>
              </c:numCache>
            </c:numRef>
          </c:val>
        </c:ser>
        <c:ser>
          <c:idx val="2"/>
          <c:order val="2"/>
          <c:tx>
            <c:strRef>
              <c:f>Лист1!$A$20</c:f>
              <c:strCache>
                <c:ptCount val="1"/>
                <c:pt idx="0">
                  <c:v>Середній рівень </c:v>
                </c:pt>
              </c:strCache>
            </c:strRef>
          </c:tx>
          <c:cat>
            <c:strRef>
              <c:f>Лист1!$E$17:$G$17</c:f>
              <c:strCache>
                <c:ptCount val="3"/>
                <c:pt idx="0">
                  <c:v>2 кл.</c:v>
                </c:pt>
                <c:pt idx="1">
                  <c:v>3 кл.</c:v>
                </c:pt>
                <c:pt idx="2">
                  <c:v>4 кл.</c:v>
                </c:pt>
              </c:strCache>
            </c:strRef>
          </c:cat>
          <c:val>
            <c:numRef>
              <c:f>Лист1!$E$20:$G$20</c:f>
              <c:numCache>
                <c:formatCode>General</c:formatCode>
                <c:ptCount val="3"/>
                <c:pt idx="0">
                  <c:v>9</c:v>
                </c:pt>
                <c:pt idx="1">
                  <c:v>12</c:v>
                </c:pt>
                <c:pt idx="2">
                  <c:v>10</c:v>
                </c:pt>
              </c:numCache>
            </c:numRef>
          </c:val>
        </c:ser>
        <c:gapWidth val="75"/>
        <c:overlap val="-25"/>
        <c:axId val="33973376"/>
        <c:axId val="33974912"/>
      </c:barChart>
      <c:catAx>
        <c:axId val="33973376"/>
        <c:scaling>
          <c:orientation val="minMax"/>
        </c:scaling>
        <c:axPos val="b"/>
        <c:numFmt formatCode="General" sourceLinked="1"/>
        <c:majorTickMark val="none"/>
        <c:tickLblPos val="nextTo"/>
        <c:crossAx val="33974912"/>
        <c:crosses val="autoZero"/>
        <c:auto val="1"/>
        <c:lblAlgn val="ctr"/>
        <c:lblOffset val="100"/>
      </c:catAx>
      <c:valAx>
        <c:axId val="3397491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33973376"/>
        <c:crosses val="autoZero"/>
        <c:crossBetween val="between"/>
      </c:valAx>
    </c:plotArea>
    <c:legend>
      <c:legendPos val="b"/>
      <c:layout/>
    </c:legend>
    <c:plotVisOnly val="1"/>
    <c:dispBlanksAs val="gap"/>
  </c:chart>
  <c:spPr>
    <a:ln>
      <a:noFill/>
    </a:ln>
  </c:sp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/>
              <a:t>2-ий клас ІІ семестр</a:t>
            </a:r>
          </a:p>
        </c:rich>
      </c:tx>
      <c:layout>
        <c:manualLayout>
          <c:xMode val="edge"/>
          <c:yMode val="edge"/>
          <c:x val="0.32414852858520388"/>
          <c:y val="4.9946064434253423E-2"/>
        </c:manualLayout>
      </c:layout>
      <c:spPr>
        <a:noFill/>
        <a:ln w="25400">
          <a:noFill/>
        </a:ln>
      </c:spPr>
    </c:title>
    <c:view3D>
      <c:rotY val="150"/>
      <c:perspective val="0"/>
    </c:view3D>
    <c:plotArea>
      <c:layout>
        <c:manualLayout>
          <c:layoutTarget val="inner"/>
          <c:xMode val="edge"/>
          <c:yMode val="edge"/>
          <c:x val="0.11683868402109511"/>
          <c:y val="0.35588286403214758"/>
          <c:w val="0.75773323019563288"/>
          <c:h val="0.51470662153409574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Лист1!$B$2:$B$4</c:f>
              <c:strCache>
                <c:ptCount val="3"/>
                <c:pt idx="0">
                  <c:v>середній</c:v>
                </c:pt>
                <c:pt idx="1">
                  <c:v>достатній</c:v>
                </c:pt>
                <c:pt idx="2">
                  <c:v>високий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</c:v>
                </c:pt>
                <c:pt idx="1">
                  <c:v>8</c:v>
                </c:pt>
                <c:pt idx="2">
                  <c:v>19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/>
              <a:t>3-ий клас ІІ семестр</a:t>
            </a:r>
          </a:p>
        </c:rich>
      </c:tx>
      <c:layout>
        <c:manualLayout>
          <c:xMode val="edge"/>
          <c:yMode val="edge"/>
          <c:x val="0.33212745406824201"/>
          <c:y val="4.8875082020997378E-2"/>
        </c:manualLayout>
      </c:layout>
      <c:spPr>
        <a:noFill/>
        <a:ln w="25400">
          <a:noFill/>
        </a:ln>
      </c:spPr>
    </c:title>
    <c:view3D>
      <c:rotY val="150"/>
      <c:perspective val="0"/>
    </c:view3D>
    <c:plotArea>
      <c:layout>
        <c:manualLayout>
          <c:layoutTarget val="inner"/>
          <c:xMode val="edge"/>
          <c:yMode val="edge"/>
          <c:x val="0.13941480206540496"/>
          <c:y val="0.36061426107719302"/>
          <c:w val="0.75731497418244409"/>
          <c:h val="0.44757089140786388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Лист1!$B$2:$B$4</c:f>
              <c:strCache>
                <c:ptCount val="3"/>
                <c:pt idx="0">
                  <c:v>середній</c:v>
                </c:pt>
                <c:pt idx="1">
                  <c:v>достатній</c:v>
                </c:pt>
                <c:pt idx="2">
                  <c:v>високий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</c:v>
                </c:pt>
                <c:pt idx="1">
                  <c:v>14</c:v>
                </c:pt>
                <c:pt idx="2">
                  <c:v>13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/>
              <a:t>3-ий клас І семестр</a:t>
            </a:r>
          </a:p>
        </c:rich>
      </c:tx>
      <c:layout>
        <c:manualLayout>
          <c:xMode val="edge"/>
          <c:yMode val="edge"/>
          <c:x val="0.32957713619130941"/>
          <c:y val="4.6161296258631974E-2"/>
        </c:manualLayout>
      </c:layout>
      <c:spPr>
        <a:noFill/>
        <a:ln w="25400">
          <a:noFill/>
        </a:ln>
      </c:spPr>
    </c:title>
    <c:view3D>
      <c:rotY val="150"/>
      <c:perspective val="0"/>
    </c:view3D>
    <c:plotArea>
      <c:layout>
        <c:manualLayout>
          <c:layoutTarget val="inner"/>
          <c:xMode val="edge"/>
          <c:yMode val="edge"/>
          <c:x val="0.11989995368226032"/>
          <c:y val="0.38164356761677881"/>
          <c:w val="0.76222596964586864"/>
          <c:h val="0.43478363428355782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Лист1!$B$2:$B$4</c:f>
              <c:strCache>
                <c:ptCount val="3"/>
                <c:pt idx="0">
                  <c:v>середній</c:v>
                </c:pt>
                <c:pt idx="1">
                  <c:v>достатній</c:v>
                </c:pt>
                <c:pt idx="2">
                  <c:v>високий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19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/>
              <a:t>4-ий клас І семестр</a:t>
            </a:r>
          </a:p>
        </c:rich>
      </c:tx>
      <c:layout>
        <c:manualLayout>
          <c:xMode val="edge"/>
          <c:yMode val="edge"/>
          <c:x val="0.32957713619130941"/>
          <c:y val="4.6161296258631974E-2"/>
        </c:manualLayout>
      </c:layout>
      <c:spPr>
        <a:noFill/>
        <a:ln w="25400">
          <a:noFill/>
        </a:ln>
      </c:spPr>
    </c:title>
    <c:view3D>
      <c:rotY val="150"/>
      <c:perspective val="0"/>
    </c:view3D>
    <c:plotArea>
      <c:layout>
        <c:manualLayout>
          <c:layoutTarget val="inner"/>
          <c:xMode val="edge"/>
          <c:yMode val="edge"/>
          <c:x val="0.11989995368226032"/>
          <c:y val="0.38164356761677881"/>
          <c:w val="0.76222596964586864"/>
          <c:h val="0.43478363428355782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Лист1!$B$2:$B$4</c:f>
              <c:strCache>
                <c:ptCount val="3"/>
                <c:pt idx="0">
                  <c:v>середній</c:v>
                </c:pt>
                <c:pt idx="1">
                  <c:v>достатній</c:v>
                </c:pt>
                <c:pt idx="2">
                  <c:v>високий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3</c:v>
                </c:pt>
                <c:pt idx="1">
                  <c:v>11</c:v>
                </c:pt>
                <c:pt idx="2">
                  <c:v>20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baseline="0"/>
              <a:t>2 клас</a:t>
            </a:r>
            <a:endParaRPr lang="ru-RU"/>
          </a:p>
        </c:rich>
      </c:tx>
      <c:layout/>
    </c:title>
    <c:view3D>
      <c:rotX val="40"/>
      <c:rotY val="15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Лист1!$B$17</c:f>
              <c:strCache>
                <c:ptCount val="1"/>
                <c:pt idx="0">
                  <c:v>2 кл.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4714085739282626"/>
                  <c:y val="-0.1696062992125984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CatName val="1"/>
              <c:showPercent val="1"/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2.048184601924765E-2"/>
                  <c:y val="-0.10762795275590568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Лист1!$A$18:$A$20</c:f>
              <c:strCache>
                <c:ptCount val="3"/>
                <c:pt idx="0">
                  <c:v>Високий рівень </c:v>
                </c:pt>
                <c:pt idx="1">
                  <c:v>Достатній рівень </c:v>
                </c:pt>
                <c:pt idx="2">
                  <c:v>Середній рівень </c:v>
                </c:pt>
              </c:strCache>
            </c:strRef>
          </c:cat>
          <c:val>
            <c:numRef>
              <c:f>Лист1!$B$18:$B$20</c:f>
              <c:numCache>
                <c:formatCode>General</c:formatCode>
                <c:ptCount val="3"/>
                <c:pt idx="0">
                  <c:v>8</c:v>
                </c:pt>
                <c:pt idx="1">
                  <c:v>19</c:v>
                </c:pt>
                <c:pt idx="2">
                  <c:v>3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  <c:dispBlanksAs val="zero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 3</a:t>
            </a:r>
            <a:r>
              <a:rPr lang="ru-RU" baseline="0"/>
              <a:t> клас</a:t>
            </a:r>
            <a:endParaRPr lang="ru-RU"/>
          </a:p>
        </c:rich>
      </c:tx>
      <c:layout/>
    </c:title>
    <c:view3D>
      <c:rotX val="40"/>
      <c:rotY val="15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Лист1!$C$17</c:f>
              <c:strCache>
                <c:ptCount val="1"/>
                <c:pt idx="0">
                  <c:v>3 кл.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4731824146981662"/>
                  <c:y val="-0.1641221930592009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7.7460411198600379E-2"/>
                  <c:y val="-0.12993948673082598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CatName val="1"/>
              <c:showPercent val="1"/>
            </c:dLbl>
            <c:dLblPos val="ctr"/>
            <c:showCatName val="1"/>
            <c:showPercent val="1"/>
            <c:showLeaderLines val="1"/>
          </c:dLbls>
          <c:cat>
            <c:strRef>
              <c:f>Лист1!$A$18:$A$20</c:f>
              <c:strCache>
                <c:ptCount val="3"/>
                <c:pt idx="0">
                  <c:v>Високий рівень </c:v>
                </c:pt>
                <c:pt idx="1">
                  <c:v>Достатній рівень </c:v>
                </c:pt>
                <c:pt idx="2">
                  <c:v>Середній рівень </c:v>
                </c:pt>
              </c:strCache>
            </c:strRef>
          </c:cat>
          <c:val>
            <c:numRef>
              <c:f>Лист1!$C$18:$C$20</c:f>
              <c:numCache>
                <c:formatCode>General</c:formatCode>
                <c:ptCount val="3"/>
                <c:pt idx="0">
                  <c:v>8</c:v>
                </c:pt>
                <c:pt idx="1">
                  <c:v>19</c:v>
                </c:pt>
                <c:pt idx="2">
                  <c:v>3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  <c:dispBlanksAs val="zero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</a:t>
            </a:r>
            <a:r>
              <a:rPr lang="ru-RU" baseline="0"/>
              <a:t> 2 клас</a:t>
            </a:r>
            <a:endParaRPr lang="ru-RU"/>
          </a:p>
        </c:rich>
      </c:tx>
      <c:layout/>
    </c:title>
    <c:view3D>
      <c:rotX val="40"/>
      <c:rotY val="22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Лист1!$H$17</c:f>
              <c:strCache>
                <c:ptCount val="1"/>
                <c:pt idx="0">
                  <c:v>2 кл.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6571084864391968E-2"/>
                  <c:y val="-0.16412219305920095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0.16301924759405118"/>
                  <c:y val="-0.12993948673082609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CatName val="1"/>
              <c:showPercent val="1"/>
            </c:dLbl>
            <c:dLblPos val="ctr"/>
            <c:showCatName val="1"/>
            <c:showPercent val="1"/>
            <c:showLeaderLines val="1"/>
          </c:dLbls>
          <c:cat>
            <c:strRef>
              <c:f>Лист1!$A$18:$A$20</c:f>
              <c:strCache>
                <c:ptCount val="3"/>
                <c:pt idx="0">
                  <c:v>Високий рівень </c:v>
                </c:pt>
                <c:pt idx="1">
                  <c:v>Достатній рівень </c:v>
                </c:pt>
                <c:pt idx="2">
                  <c:v>Середній рівень </c:v>
                </c:pt>
              </c:strCache>
            </c:strRef>
          </c:cat>
          <c:val>
            <c:numRef>
              <c:f>Лист1!$H$18:$H$20</c:f>
              <c:numCache>
                <c:formatCode>General</c:formatCode>
                <c:ptCount val="3"/>
                <c:pt idx="0">
                  <c:v>3</c:v>
                </c:pt>
                <c:pt idx="1">
                  <c:v>19</c:v>
                </c:pt>
                <c:pt idx="2">
                  <c:v>8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  <c:dispBlanksAs val="zero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</a:t>
            </a:r>
            <a:r>
              <a:rPr lang="ru-RU" baseline="0"/>
              <a:t> 3 клас</a:t>
            </a:r>
            <a:endParaRPr lang="ru-RU"/>
          </a:p>
        </c:rich>
      </c:tx>
      <c:layout/>
    </c:title>
    <c:view3D>
      <c:rotX val="40"/>
      <c:rotY val="18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Лист1!$I$17</c:f>
              <c:strCache>
                <c:ptCount val="1"/>
                <c:pt idx="0">
                  <c:v>3 кл.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8.0351072887721364E-2"/>
                  <c:y val="-0.16412232028043475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0.16301924759405129"/>
                  <c:y val="-0.12993948673082631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CatName val="1"/>
              <c:showPercent val="1"/>
            </c:dLbl>
            <c:dLblPos val="ctr"/>
            <c:showCatName val="1"/>
            <c:showPercent val="1"/>
            <c:showLeaderLines val="1"/>
          </c:dLbls>
          <c:cat>
            <c:strRef>
              <c:f>Лист1!$A$18:$A$20</c:f>
              <c:strCache>
                <c:ptCount val="3"/>
                <c:pt idx="0">
                  <c:v>Високий рівень </c:v>
                </c:pt>
                <c:pt idx="1">
                  <c:v>Достатній рівень </c:v>
                </c:pt>
                <c:pt idx="2">
                  <c:v>Середній рівень </c:v>
                </c:pt>
              </c:strCache>
            </c:strRef>
          </c:cat>
          <c:val>
            <c:numRef>
              <c:f>Лист1!$I$18:$I$20</c:f>
              <c:numCache>
                <c:formatCode>General</c:formatCode>
                <c:ptCount val="3"/>
                <c:pt idx="0">
                  <c:v>3</c:v>
                </c:pt>
                <c:pt idx="1">
                  <c:v>18</c:v>
                </c:pt>
                <c:pt idx="2">
                  <c:v>9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  <c:dispBlanksAs val="zero"/>
  </c:chart>
  <c:spPr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</a:t>
            </a:r>
            <a:r>
              <a:rPr lang="ru-RU" baseline="0"/>
              <a:t> 4 клас</a:t>
            </a:r>
            <a:endParaRPr lang="ru-RU"/>
          </a:p>
        </c:rich>
      </c:tx>
      <c:layout/>
    </c:title>
    <c:view3D>
      <c:rotX val="40"/>
      <c:rotY val="18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Лист1!$J$17</c:f>
              <c:strCache>
                <c:ptCount val="1"/>
                <c:pt idx="0">
                  <c:v>4 кл.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8.0351072887721364E-2"/>
                  <c:y val="-0.16412232028043475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0.16301924759405143"/>
                  <c:y val="-0.1299394867308265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CatName val="1"/>
              <c:showPercent val="1"/>
            </c:dLbl>
            <c:dLblPos val="ctr"/>
            <c:showCatName val="1"/>
            <c:showPercent val="1"/>
            <c:showLeaderLines val="1"/>
          </c:dLbls>
          <c:cat>
            <c:strRef>
              <c:f>Лист1!$A$18:$A$20</c:f>
              <c:strCache>
                <c:ptCount val="3"/>
                <c:pt idx="0">
                  <c:v>Високий рівень </c:v>
                </c:pt>
                <c:pt idx="1">
                  <c:v>Достатній рівень </c:v>
                </c:pt>
                <c:pt idx="2">
                  <c:v>Середній рівень </c:v>
                </c:pt>
              </c:strCache>
            </c:strRef>
          </c:cat>
          <c:val>
            <c:numRef>
              <c:f>Лист1!$J$18:$J$20</c:f>
              <c:numCache>
                <c:formatCode>General</c:formatCode>
                <c:ptCount val="3"/>
                <c:pt idx="0">
                  <c:v>4</c:v>
                </c:pt>
                <c:pt idx="1">
                  <c:v>19</c:v>
                </c:pt>
                <c:pt idx="2">
                  <c:v>11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  <c:dispBlanksAs val="zero"/>
  </c:chart>
  <c:spPr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baseline="0"/>
              <a:t> 2 клас</a:t>
            </a:r>
            <a:endParaRPr lang="ru-RU"/>
          </a:p>
        </c:rich>
      </c:tx>
      <c:layout>
        <c:manualLayout>
          <c:xMode val="edge"/>
          <c:yMode val="edge"/>
          <c:x val="0.44273601541994756"/>
          <c:y val="2.5477707006369522E-2"/>
        </c:manualLayout>
      </c:layout>
    </c:title>
    <c:view3D>
      <c:rotX val="40"/>
      <c:rotY val="22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Лист1!$E$17</c:f>
              <c:strCache>
                <c:ptCount val="1"/>
                <c:pt idx="0">
                  <c:v>2 кл.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6571084864391968E-2"/>
                  <c:y val="-0.16412219305920095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0.16301924759405109"/>
                  <c:y val="-0.12993948673082598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CatName val="1"/>
              <c:showPercent val="1"/>
            </c:dLbl>
            <c:dLblPos val="ctr"/>
            <c:showCatName val="1"/>
            <c:showPercent val="1"/>
            <c:showLeaderLines val="1"/>
          </c:dLbls>
          <c:cat>
            <c:strRef>
              <c:f>Лист1!$A$18:$A$20</c:f>
              <c:strCache>
                <c:ptCount val="3"/>
                <c:pt idx="0">
                  <c:v>Високий рівень </c:v>
                </c:pt>
                <c:pt idx="1">
                  <c:v>Достатній рівень </c:v>
                </c:pt>
                <c:pt idx="2">
                  <c:v>Середній рівень </c:v>
                </c:pt>
              </c:strCache>
            </c:strRef>
          </c:cat>
          <c:val>
            <c:numRef>
              <c:f>Лист1!$E$18:$E$20</c:f>
              <c:numCache>
                <c:formatCode>General</c:formatCode>
                <c:ptCount val="3"/>
                <c:pt idx="0">
                  <c:v>3</c:v>
                </c:pt>
                <c:pt idx="1">
                  <c:v>18</c:v>
                </c:pt>
                <c:pt idx="2">
                  <c:v>9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  <c:dispBlanksAs val="zero"/>
  </c:chart>
  <c:spPr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</a:t>
            </a:r>
            <a:r>
              <a:rPr lang="ru-RU" baseline="0"/>
              <a:t> 3 клас</a:t>
            </a:r>
            <a:endParaRPr lang="ru-RU"/>
          </a:p>
        </c:rich>
      </c:tx>
      <c:layout/>
    </c:title>
    <c:view3D>
      <c:rotX val="40"/>
      <c:rotY val="19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Лист1!$F$17</c:f>
              <c:strCache>
                <c:ptCount val="1"/>
                <c:pt idx="0">
                  <c:v>3 кл.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0842913385826772"/>
                  <c:y val="-9.004811898512685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5.0061461067366593E-2"/>
                  <c:y val="-0.12068022747156629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CatName val="1"/>
              <c:showPercent val="1"/>
            </c:dLbl>
            <c:dLblPos val="ctr"/>
            <c:showCatName val="1"/>
            <c:showPercent val="1"/>
            <c:showLeaderLines val="1"/>
          </c:dLbls>
          <c:cat>
            <c:strRef>
              <c:f>Лист1!$A$18:$A$20</c:f>
              <c:strCache>
                <c:ptCount val="3"/>
                <c:pt idx="0">
                  <c:v>Високий рівень </c:v>
                </c:pt>
                <c:pt idx="1">
                  <c:v>Достатній рівень </c:v>
                </c:pt>
                <c:pt idx="2">
                  <c:v>Середній рівень </c:v>
                </c:pt>
              </c:strCache>
            </c:strRef>
          </c:cat>
          <c:val>
            <c:numRef>
              <c:f>Лист1!$F$18:$F$20</c:f>
              <c:numCache>
                <c:formatCode>General</c:formatCode>
                <c:ptCount val="3"/>
                <c:pt idx="0">
                  <c:v>3</c:v>
                </c:pt>
                <c:pt idx="1">
                  <c:v>15</c:v>
                </c:pt>
                <c:pt idx="2">
                  <c:v>12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  <c:dispBlanksAs val="zero"/>
  </c:chart>
  <c:spPr>
    <a:ln>
      <a:noFill/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</a:t>
            </a:r>
            <a:r>
              <a:rPr lang="ru-RU" baseline="0"/>
              <a:t> 4 клас</a:t>
            </a:r>
            <a:endParaRPr lang="ru-RU"/>
          </a:p>
        </c:rich>
      </c:tx>
      <c:layout/>
    </c:title>
    <c:view3D>
      <c:rotX val="40"/>
      <c:rotY val="19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Лист1!$G$17</c:f>
              <c:strCache>
                <c:ptCount val="1"/>
                <c:pt idx="0">
                  <c:v>4 кл.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0842913385826772"/>
                  <c:y val="-9.004811898512685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5.0061461067366593E-2"/>
                  <c:y val="-0.12068022747156638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CatName val="1"/>
              <c:showPercent val="1"/>
            </c:dLbl>
            <c:dLblPos val="ctr"/>
            <c:showCatName val="1"/>
            <c:showPercent val="1"/>
            <c:showLeaderLines val="1"/>
          </c:dLbls>
          <c:cat>
            <c:strRef>
              <c:f>Лист1!$A$18:$A$20</c:f>
              <c:strCache>
                <c:ptCount val="3"/>
                <c:pt idx="0">
                  <c:v>Високий рівень </c:v>
                </c:pt>
                <c:pt idx="1">
                  <c:v>Достатній рівень </c:v>
                </c:pt>
                <c:pt idx="2">
                  <c:v>Середній рівень </c:v>
                </c:pt>
              </c:strCache>
            </c:strRef>
          </c:cat>
          <c:val>
            <c:numRef>
              <c:f>Лист1!$G$18:$G$20</c:f>
              <c:numCache>
                <c:formatCode>General</c:formatCode>
                <c:ptCount val="3"/>
                <c:pt idx="0">
                  <c:v>3</c:v>
                </c:pt>
                <c:pt idx="1">
                  <c:v>21</c:v>
                </c:pt>
                <c:pt idx="2">
                  <c:v>10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  <c:dispBlanksAs val="zero"/>
  </c:chart>
  <c:spPr>
    <a:ln>
      <a:noFill/>
    </a:ln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F3B061-6DCC-445E-A09A-A09D93ED3B3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F2FCBEE-1736-461E-94BD-0F98CCF56787}">
      <dgm:prSet phldrT="[Текст]"/>
      <dgm:spPr/>
      <dgm:t>
        <a:bodyPr/>
        <a:lstStyle/>
        <a:p>
          <a:r>
            <a:rPr lang="uk-UA" dirty="0" smtClean="0"/>
            <a:t>Мовленнєва </a:t>
          </a:r>
          <a:endParaRPr lang="ru-RU" dirty="0"/>
        </a:p>
      </dgm:t>
    </dgm:pt>
    <dgm:pt modelId="{93908859-7B31-4835-99AD-B2948DC09150}" type="parTrans" cxnId="{51E41430-45B3-4ACB-B4E3-E4E591D1627B}">
      <dgm:prSet/>
      <dgm:spPr/>
      <dgm:t>
        <a:bodyPr/>
        <a:lstStyle/>
        <a:p>
          <a:endParaRPr lang="ru-RU"/>
        </a:p>
      </dgm:t>
    </dgm:pt>
    <dgm:pt modelId="{EF4780DF-DCF3-4C5E-AFC6-7B3F61A86DA4}" type="sibTrans" cxnId="{51E41430-45B3-4ACB-B4E3-E4E591D1627B}">
      <dgm:prSet/>
      <dgm:spPr/>
      <dgm:t>
        <a:bodyPr/>
        <a:lstStyle/>
        <a:p>
          <a:endParaRPr lang="ru-RU"/>
        </a:p>
      </dgm:t>
    </dgm:pt>
    <dgm:pt modelId="{1B52EA88-B731-42EA-8A29-C916D4BCA92E}">
      <dgm:prSet phldrT="[Текст]"/>
      <dgm:spPr/>
      <dgm:t>
        <a:bodyPr/>
        <a:lstStyle/>
        <a:p>
          <a:r>
            <a:rPr lang="uk-UA" dirty="0" smtClean="0"/>
            <a:t>мовна</a:t>
          </a:r>
          <a:endParaRPr lang="ru-RU" dirty="0"/>
        </a:p>
      </dgm:t>
    </dgm:pt>
    <dgm:pt modelId="{ECED06F5-4DB2-4761-884D-8FF1BE923C68}" type="parTrans" cxnId="{306402E1-85B0-4DA3-9FDA-40F96B36CA76}">
      <dgm:prSet/>
      <dgm:spPr/>
      <dgm:t>
        <a:bodyPr/>
        <a:lstStyle/>
        <a:p>
          <a:endParaRPr lang="ru-RU"/>
        </a:p>
      </dgm:t>
    </dgm:pt>
    <dgm:pt modelId="{3601477F-D4F0-4492-B97B-867CDA098C11}" type="sibTrans" cxnId="{306402E1-85B0-4DA3-9FDA-40F96B36CA76}">
      <dgm:prSet/>
      <dgm:spPr/>
      <dgm:t>
        <a:bodyPr/>
        <a:lstStyle/>
        <a:p>
          <a:endParaRPr lang="ru-RU"/>
        </a:p>
      </dgm:t>
    </dgm:pt>
    <dgm:pt modelId="{F82C5B9C-9C90-45AE-87A8-854EDF6443AE}">
      <dgm:prSet phldrT="[Текст]"/>
      <dgm:spPr/>
      <dgm:t>
        <a:bodyPr/>
        <a:lstStyle/>
        <a:p>
          <a:r>
            <a:rPr lang="uk-UA" dirty="0" smtClean="0"/>
            <a:t>соціокультурна</a:t>
          </a:r>
          <a:endParaRPr lang="ru-RU" dirty="0"/>
        </a:p>
      </dgm:t>
    </dgm:pt>
    <dgm:pt modelId="{9F8809A1-CC7B-431E-A12C-75B5B28C82AB}" type="parTrans" cxnId="{70B66CA6-4071-4024-8CF9-57DAE595BA76}">
      <dgm:prSet/>
      <dgm:spPr/>
      <dgm:t>
        <a:bodyPr/>
        <a:lstStyle/>
        <a:p>
          <a:endParaRPr lang="ru-RU"/>
        </a:p>
      </dgm:t>
    </dgm:pt>
    <dgm:pt modelId="{2C5D3FC6-D797-47F1-B9BE-577352F56DAC}" type="sibTrans" cxnId="{70B66CA6-4071-4024-8CF9-57DAE595BA76}">
      <dgm:prSet/>
      <dgm:spPr/>
      <dgm:t>
        <a:bodyPr/>
        <a:lstStyle/>
        <a:p>
          <a:endParaRPr lang="ru-RU"/>
        </a:p>
      </dgm:t>
    </dgm:pt>
    <dgm:pt modelId="{82B46DA4-99C2-475C-B9B2-A3458AF81D36}" type="pres">
      <dgm:prSet presAssocID="{24F3B061-6DCC-445E-A09A-A09D93ED3B30}" presName="linearFlow" presStyleCnt="0">
        <dgm:presLayoutVars>
          <dgm:resizeHandles val="exact"/>
        </dgm:presLayoutVars>
      </dgm:prSet>
      <dgm:spPr/>
    </dgm:pt>
    <dgm:pt modelId="{63BE78D1-951C-4B37-8937-F45195E9BC61}" type="pres">
      <dgm:prSet presAssocID="{4F2FCBEE-1736-461E-94BD-0F98CCF56787}" presName="node" presStyleLbl="node1" presStyleIdx="0" presStyleCnt="3" custScaleX="234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321A95-454C-48D5-B7B5-6F77A23E628F}" type="pres">
      <dgm:prSet presAssocID="{EF4780DF-DCF3-4C5E-AFC6-7B3F61A86DA4}" presName="sibTrans" presStyleLbl="sibTrans2D1" presStyleIdx="0" presStyleCnt="2"/>
      <dgm:spPr/>
      <dgm:t>
        <a:bodyPr/>
        <a:lstStyle/>
        <a:p>
          <a:endParaRPr lang="ru-RU"/>
        </a:p>
      </dgm:t>
    </dgm:pt>
    <dgm:pt modelId="{FF9F9630-5A22-4FE2-BADD-18B088A77E66}" type="pres">
      <dgm:prSet presAssocID="{EF4780DF-DCF3-4C5E-AFC6-7B3F61A86DA4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CA49047E-7125-47D0-97E0-7C50A64FF9BB}" type="pres">
      <dgm:prSet presAssocID="{1B52EA88-B731-42EA-8A29-C916D4BCA92E}" presName="node" presStyleLbl="node1" presStyleIdx="1" presStyleCnt="3" custScaleX="226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A222A-FEAF-40F3-9B07-F28E1FA027B8}" type="pres">
      <dgm:prSet presAssocID="{3601477F-D4F0-4492-B97B-867CDA098C11}" presName="sibTrans" presStyleLbl="sibTrans2D1" presStyleIdx="1" presStyleCnt="2"/>
      <dgm:spPr/>
      <dgm:t>
        <a:bodyPr/>
        <a:lstStyle/>
        <a:p>
          <a:endParaRPr lang="ru-RU"/>
        </a:p>
      </dgm:t>
    </dgm:pt>
    <dgm:pt modelId="{938B8218-23EF-41B9-A99F-19F6CFE31369}" type="pres">
      <dgm:prSet presAssocID="{3601477F-D4F0-4492-B97B-867CDA098C11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1FE87F7B-0476-4F96-98A3-30D2BBC9670E}" type="pres">
      <dgm:prSet presAssocID="{F82C5B9C-9C90-45AE-87A8-854EDF6443AE}" presName="node" presStyleLbl="node1" presStyleIdx="2" presStyleCnt="3" custScaleX="257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E41430-45B3-4ACB-B4E3-E4E591D1627B}" srcId="{24F3B061-6DCC-445E-A09A-A09D93ED3B30}" destId="{4F2FCBEE-1736-461E-94BD-0F98CCF56787}" srcOrd="0" destOrd="0" parTransId="{93908859-7B31-4835-99AD-B2948DC09150}" sibTransId="{EF4780DF-DCF3-4C5E-AFC6-7B3F61A86DA4}"/>
    <dgm:cxn modelId="{70B66CA6-4071-4024-8CF9-57DAE595BA76}" srcId="{24F3B061-6DCC-445E-A09A-A09D93ED3B30}" destId="{F82C5B9C-9C90-45AE-87A8-854EDF6443AE}" srcOrd="2" destOrd="0" parTransId="{9F8809A1-CC7B-431E-A12C-75B5B28C82AB}" sibTransId="{2C5D3FC6-D797-47F1-B9BE-577352F56DAC}"/>
    <dgm:cxn modelId="{57B99C20-F46C-4472-A5DD-0015A685AA39}" type="presOf" srcId="{3601477F-D4F0-4492-B97B-867CDA098C11}" destId="{289A222A-FEAF-40F3-9B07-F28E1FA027B8}" srcOrd="0" destOrd="0" presId="urn:microsoft.com/office/officeart/2005/8/layout/process2"/>
    <dgm:cxn modelId="{3E42598D-8DC8-4E27-A434-15ED182876E3}" type="presOf" srcId="{EF4780DF-DCF3-4C5E-AFC6-7B3F61A86DA4}" destId="{61321A95-454C-48D5-B7B5-6F77A23E628F}" srcOrd="0" destOrd="0" presId="urn:microsoft.com/office/officeart/2005/8/layout/process2"/>
    <dgm:cxn modelId="{D0BCC34A-48E0-486D-975F-5D9CF66BF937}" type="presOf" srcId="{24F3B061-6DCC-445E-A09A-A09D93ED3B30}" destId="{82B46DA4-99C2-475C-B9B2-A3458AF81D36}" srcOrd="0" destOrd="0" presId="urn:microsoft.com/office/officeart/2005/8/layout/process2"/>
    <dgm:cxn modelId="{99EEF8C1-5FB6-4324-BB7F-3A69E47EC507}" type="presOf" srcId="{4F2FCBEE-1736-461E-94BD-0F98CCF56787}" destId="{63BE78D1-951C-4B37-8937-F45195E9BC61}" srcOrd="0" destOrd="0" presId="urn:microsoft.com/office/officeart/2005/8/layout/process2"/>
    <dgm:cxn modelId="{F6561C37-C0EA-4C21-B229-106DA7317C06}" type="presOf" srcId="{3601477F-D4F0-4492-B97B-867CDA098C11}" destId="{938B8218-23EF-41B9-A99F-19F6CFE31369}" srcOrd="1" destOrd="0" presId="urn:microsoft.com/office/officeart/2005/8/layout/process2"/>
    <dgm:cxn modelId="{C46005EA-DA0E-46ED-8F15-D6269F81F175}" type="presOf" srcId="{F82C5B9C-9C90-45AE-87A8-854EDF6443AE}" destId="{1FE87F7B-0476-4F96-98A3-30D2BBC9670E}" srcOrd="0" destOrd="0" presId="urn:microsoft.com/office/officeart/2005/8/layout/process2"/>
    <dgm:cxn modelId="{306402E1-85B0-4DA3-9FDA-40F96B36CA76}" srcId="{24F3B061-6DCC-445E-A09A-A09D93ED3B30}" destId="{1B52EA88-B731-42EA-8A29-C916D4BCA92E}" srcOrd="1" destOrd="0" parTransId="{ECED06F5-4DB2-4761-884D-8FF1BE923C68}" sibTransId="{3601477F-D4F0-4492-B97B-867CDA098C11}"/>
    <dgm:cxn modelId="{B29C11C5-E48E-4AA0-BFA9-D2298C0B52C0}" type="presOf" srcId="{EF4780DF-DCF3-4C5E-AFC6-7B3F61A86DA4}" destId="{FF9F9630-5A22-4FE2-BADD-18B088A77E66}" srcOrd="1" destOrd="0" presId="urn:microsoft.com/office/officeart/2005/8/layout/process2"/>
    <dgm:cxn modelId="{2F5BD0A0-0041-4272-8375-A4BE26559270}" type="presOf" srcId="{1B52EA88-B731-42EA-8A29-C916D4BCA92E}" destId="{CA49047E-7125-47D0-97E0-7C50A64FF9BB}" srcOrd="0" destOrd="0" presId="urn:microsoft.com/office/officeart/2005/8/layout/process2"/>
    <dgm:cxn modelId="{19043768-9369-4079-B22D-AE3934BDF579}" type="presParOf" srcId="{82B46DA4-99C2-475C-B9B2-A3458AF81D36}" destId="{63BE78D1-951C-4B37-8937-F45195E9BC61}" srcOrd="0" destOrd="0" presId="urn:microsoft.com/office/officeart/2005/8/layout/process2"/>
    <dgm:cxn modelId="{E2C4F17E-CC57-41FA-A3CE-1F9162CD5114}" type="presParOf" srcId="{82B46DA4-99C2-475C-B9B2-A3458AF81D36}" destId="{61321A95-454C-48D5-B7B5-6F77A23E628F}" srcOrd="1" destOrd="0" presId="urn:microsoft.com/office/officeart/2005/8/layout/process2"/>
    <dgm:cxn modelId="{1D765344-9B0E-4ECE-9C07-0C065227A103}" type="presParOf" srcId="{61321A95-454C-48D5-B7B5-6F77A23E628F}" destId="{FF9F9630-5A22-4FE2-BADD-18B088A77E66}" srcOrd="0" destOrd="0" presId="urn:microsoft.com/office/officeart/2005/8/layout/process2"/>
    <dgm:cxn modelId="{7C8D6ECC-F94A-4B1C-A6B7-4F7A1A02CC52}" type="presParOf" srcId="{82B46DA4-99C2-475C-B9B2-A3458AF81D36}" destId="{CA49047E-7125-47D0-97E0-7C50A64FF9BB}" srcOrd="2" destOrd="0" presId="urn:microsoft.com/office/officeart/2005/8/layout/process2"/>
    <dgm:cxn modelId="{DE3FF9F2-6474-4512-864F-63360090115F}" type="presParOf" srcId="{82B46DA4-99C2-475C-B9B2-A3458AF81D36}" destId="{289A222A-FEAF-40F3-9B07-F28E1FA027B8}" srcOrd="3" destOrd="0" presId="urn:microsoft.com/office/officeart/2005/8/layout/process2"/>
    <dgm:cxn modelId="{9EE86312-D8D0-4840-AE0D-C051C9380B77}" type="presParOf" srcId="{289A222A-FEAF-40F3-9B07-F28E1FA027B8}" destId="{938B8218-23EF-41B9-A99F-19F6CFE31369}" srcOrd="0" destOrd="0" presId="urn:microsoft.com/office/officeart/2005/8/layout/process2"/>
    <dgm:cxn modelId="{C5A8D679-128D-4604-8698-276A74D360BC}" type="presParOf" srcId="{82B46DA4-99C2-475C-B9B2-A3458AF81D36}" destId="{1FE87F7B-0476-4F96-98A3-30D2BBC9670E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2BAF2F-8FC9-4610-8BEA-A7016253BC9E}" type="doc">
      <dgm:prSet loTypeId="urn:microsoft.com/office/officeart/2005/8/layout/cycle6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5067D0-A82C-4621-BCC0-0DF6DD74C2D8}">
      <dgm:prSet phldrT="[Текст]"/>
      <dgm:spPr/>
      <dgm:t>
        <a:bodyPr/>
        <a:lstStyle/>
        <a:p>
          <a:r>
            <a:rPr lang="uk-UA" b="1" i="0" baseline="0" dirty="0" smtClean="0">
              <a:latin typeface="Times New Roman" pitchFamily="18" charset="0"/>
            </a:rPr>
            <a:t>ВЧИТЕЛЬ</a:t>
          </a:r>
          <a:endParaRPr lang="ru-RU" b="1" i="0" baseline="0" dirty="0">
            <a:latin typeface="Times New Roman" pitchFamily="18" charset="0"/>
          </a:endParaRPr>
        </a:p>
      </dgm:t>
    </dgm:pt>
    <dgm:pt modelId="{A96D326D-C3BF-4984-8A21-0CC3BE1DE44D}" type="parTrans" cxnId="{380535AC-7845-4415-8D89-933AB56A9EB2}">
      <dgm:prSet/>
      <dgm:spPr/>
      <dgm:t>
        <a:bodyPr/>
        <a:lstStyle/>
        <a:p>
          <a:endParaRPr lang="ru-RU"/>
        </a:p>
      </dgm:t>
    </dgm:pt>
    <dgm:pt modelId="{6F046FBC-1D70-4C78-9E2A-C883F9D50562}" type="sibTrans" cxnId="{380535AC-7845-4415-8D89-933AB56A9EB2}">
      <dgm:prSet/>
      <dgm:spPr>
        <a:ln w="101600" cmpd="sng">
          <a:solidFill>
            <a:schemeClr val="accent1">
              <a:lumMod val="75000"/>
            </a:schemeClr>
          </a:solidFill>
          <a:headEnd type="stealth"/>
          <a:tailEnd type="stealth"/>
        </a:ln>
      </dgm:spPr>
      <dgm:t>
        <a:bodyPr/>
        <a:lstStyle/>
        <a:p>
          <a:endParaRPr lang="ru-RU"/>
        </a:p>
      </dgm:t>
    </dgm:pt>
    <dgm:pt modelId="{285FE756-0FDD-463E-9F1C-0F8D02D657DA}">
      <dgm:prSet phldrT="[Текст]" custT="1"/>
      <dgm:spPr/>
      <dgm:t>
        <a:bodyPr/>
        <a:lstStyle/>
        <a:p>
          <a:r>
            <a:rPr lang="uk-UA" sz="2200" b="1" i="0" baseline="0" dirty="0" smtClean="0">
              <a:latin typeface="Times New Roman" pitchFamily="18" charset="0"/>
            </a:rPr>
            <a:t>БАТЬКИ</a:t>
          </a:r>
          <a:endParaRPr lang="ru-RU" sz="2200" b="1" i="0" baseline="0" dirty="0">
            <a:latin typeface="Times New Roman" pitchFamily="18" charset="0"/>
          </a:endParaRPr>
        </a:p>
      </dgm:t>
    </dgm:pt>
    <dgm:pt modelId="{3B582592-87F0-46A0-AC96-BEE523489DED}" type="parTrans" cxnId="{C6335C02-D914-437B-A882-2A4495E06C65}">
      <dgm:prSet/>
      <dgm:spPr/>
      <dgm:t>
        <a:bodyPr/>
        <a:lstStyle/>
        <a:p>
          <a:endParaRPr lang="ru-RU"/>
        </a:p>
      </dgm:t>
    </dgm:pt>
    <dgm:pt modelId="{CD044659-9947-4FEB-991B-C1D3417601C4}" type="sibTrans" cxnId="{C6335C02-D914-437B-A882-2A4495E06C65}">
      <dgm:prSet/>
      <dgm:spPr>
        <a:ln w="101600">
          <a:solidFill>
            <a:schemeClr val="accent1">
              <a:lumMod val="75000"/>
            </a:schemeClr>
          </a:solidFill>
          <a:headEnd type="stealth"/>
          <a:tailEnd type="stealth"/>
        </a:ln>
      </dgm:spPr>
      <dgm:t>
        <a:bodyPr/>
        <a:lstStyle/>
        <a:p>
          <a:endParaRPr lang="ru-RU"/>
        </a:p>
      </dgm:t>
    </dgm:pt>
    <dgm:pt modelId="{FFDAC4E8-3DFC-4A11-8BDB-A46C4067B142}">
      <dgm:prSet phldrT="[Текст]"/>
      <dgm:spPr/>
      <dgm:t>
        <a:bodyPr/>
        <a:lstStyle/>
        <a:p>
          <a:r>
            <a:rPr lang="uk-UA" b="1" i="0" baseline="0" dirty="0" smtClean="0">
              <a:latin typeface="Times New Roman" pitchFamily="18" charset="0"/>
            </a:rPr>
            <a:t>ДІТИ</a:t>
          </a:r>
          <a:endParaRPr lang="ru-RU" b="1" i="0" baseline="0" dirty="0">
            <a:latin typeface="Times New Roman" pitchFamily="18" charset="0"/>
          </a:endParaRPr>
        </a:p>
      </dgm:t>
    </dgm:pt>
    <dgm:pt modelId="{EF3C313B-2610-44FB-B23C-B7BFE3C06398}" type="parTrans" cxnId="{84C9593D-FFED-45A7-BC18-37B566EB6CCB}">
      <dgm:prSet/>
      <dgm:spPr/>
      <dgm:t>
        <a:bodyPr/>
        <a:lstStyle/>
        <a:p>
          <a:endParaRPr lang="ru-RU"/>
        </a:p>
      </dgm:t>
    </dgm:pt>
    <dgm:pt modelId="{A4C12F2E-7597-4327-9575-EEAC31801068}" type="sibTrans" cxnId="{84C9593D-FFED-45A7-BC18-37B566EB6CCB}">
      <dgm:prSet/>
      <dgm:spPr>
        <a:ln w="101600" cmpd="sng">
          <a:solidFill>
            <a:schemeClr val="accent1">
              <a:lumMod val="75000"/>
            </a:schemeClr>
          </a:solidFill>
          <a:headEnd type="stealth"/>
          <a:tailEnd type="stealth"/>
        </a:ln>
      </dgm:spPr>
      <dgm:t>
        <a:bodyPr/>
        <a:lstStyle/>
        <a:p>
          <a:endParaRPr lang="ru-RU"/>
        </a:p>
      </dgm:t>
    </dgm:pt>
    <dgm:pt modelId="{4D3AB423-16FD-4054-AF34-E158DB9E7AEC}" type="pres">
      <dgm:prSet presAssocID="{A12BAF2F-8FC9-4610-8BEA-A7016253BC9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09506C-9925-4E50-8608-377BFD298FAD}" type="pres">
      <dgm:prSet presAssocID="{2D5067D0-A82C-4621-BCC0-0DF6DD74C2D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3E47E-BF04-4D09-A8AE-22BCB8C04303}" type="pres">
      <dgm:prSet presAssocID="{2D5067D0-A82C-4621-BCC0-0DF6DD74C2D8}" presName="spNode" presStyleCnt="0"/>
      <dgm:spPr/>
    </dgm:pt>
    <dgm:pt modelId="{743DA0CA-A716-4AB2-AAA2-1F61A1237ED0}" type="pres">
      <dgm:prSet presAssocID="{6F046FBC-1D70-4C78-9E2A-C883F9D50562}" presName="sibTrans" presStyleLbl="sibTrans1D1" presStyleIdx="0" presStyleCnt="3"/>
      <dgm:spPr/>
      <dgm:t>
        <a:bodyPr/>
        <a:lstStyle/>
        <a:p>
          <a:endParaRPr lang="ru-RU"/>
        </a:p>
      </dgm:t>
    </dgm:pt>
    <dgm:pt modelId="{9728ED3C-74FC-4457-B2EB-8355C2B0DD19}" type="pres">
      <dgm:prSet presAssocID="{285FE756-0FDD-463E-9F1C-0F8D02D657D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F683C-2EA0-409F-BACC-F9C0602CEEF7}" type="pres">
      <dgm:prSet presAssocID="{285FE756-0FDD-463E-9F1C-0F8D02D657DA}" presName="spNode" presStyleCnt="0"/>
      <dgm:spPr/>
    </dgm:pt>
    <dgm:pt modelId="{AFBC65DB-60A3-478D-A052-6121928FCE87}" type="pres">
      <dgm:prSet presAssocID="{CD044659-9947-4FEB-991B-C1D3417601C4}" presName="sibTrans" presStyleLbl="sibTrans1D1" presStyleIdx="1" presStyleCnt="3"/>
      <dgm:spPr/>
      <dgm:t>
        <a:bodyPr/>
        <a:lstStyle/>
        <a:p>
          <a:endParaRPr lang="ru-RU"/>
        </a:p>
      </dgm:t>
    </dgm:pt>
    <dgm:pt modelId="{0F680B10-263D-423C-90ED-DA4DDBAB8956}" type="pres">
      <dgm:prSet presAssocID="{FFDAC4E8-3DFC-4A11-8BDB-A46C4067B14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B53A28-B9CE-4706-B4E7-CFC8DB424F56}" type="pres">
      <dgm:prSet presAssocID="{FFDAC4E8-3DFC-4A11-8BDB-A46C4067B142}" presName="spNode" presStyleCnt="0"/>
      <dgm:spPr/>
    </dgm:pt>
    <dgm:pt modelId="{8DE86299-7AD9-4C6E-A6CA-AFFB14021D5F}" type="pres">
      <dgm:prSet presAssocID="{A4C12F2E-7597-4327-9575-EEAC31801068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380535AC-7845-4415-8D89-933AB56A9EB2}" srcId="{A12BAF2F-8FC9-4610-8BEA-A7016253BC9E}" destId="{2D5067D0-A82C-4621-BCC0-0DF6DD74C2D8}" srcOrd="0" destOrd="0" parTransId="{A96D326D-C3BF-4984-8A21-0CC3BE1DE44D}" sibTransId="{6F046FBC-1D70-4C78-9E2A-C883F9D50562}"/>
    <dgm:cxn modelId="{E85435A0-884A-407B-A4FF-E284B790AD20}" type="presOf" srcId="{285FE756-0FDD-463E-9F1C-0F8D02D657DA}" destId="{9728ED3C-74FC-4457-B2EB-8355C2B0DD19}" srcOrd="0" destOrd="0" presId="urn:microsoft.com/office/officeart/2005/8/layout/cycle6"/>
    <dgm:cxn modelId="{808E8882-742E-48E5-B16C-12E4A51BF701}" type="presOf" srcId="{2D5067D0-A82C-4621-BCC0-0DF6DD74C2D8}" destId="{7509506C-9925-4E50-8608-377BFD298FAD}" srcOrd="0" destOrd="0" presId="urn:microsoft.com/office/officeart/2005/8/layout/cycle6"/>
    <dgm:cxn modelId="{5B5AAFC1-A4ED-45AE-9A84-194EF4AE818B}" type="presOf" srcId="{6F046FBC-1D70-4C78-9E2A-C883F9D50562}" destId="{743DA0CA-A716-4AB2-AAA2-1F61A1237ED0}" srcOrd="0" destOrd="0" presId="urn:microsoft.com/office/officeart/2005/8/layout/cycle6"/>
    <dgm:cxn modelId="{FC68701F-3E4C-4B24-995E-C739ACB501F0}" type="presOf" srcId="{CD044659-9947-4FEB-991B-C1D3417601C4}" destId="{AFBC65DB-60A3-478D-A052-6121928FCE87}" srcOrd="0" destOrd="0" presId="urn:microsoft.com/office/officeart/2005/8/layout/cycle6"/>
    <dgm:cxn modelId="{C6335C02-D914-437B-A882-2A4495E06C65}" srcId="{A12BAF2F-8FC9-4610-8BEA-A7016253BC9E}" destId="{285FE756-0FDD-463E-9F1C-0F8D02D657DA}" srcOrd="1" destOrd="0" parTransId="{3B582592-87F0-46A0-AC96-BEE523489DED}" sibTransId="{CD044659-9947-4FEB-991B-C1D3417601C4}"/>
    <dgm:cxn modelId="{172F0E1E-EA66-4B8B-9174-11084E422286}" type="presOf" srcId="{A12BAF2F-8FC9-4610-8BEA-A7016253BC9E}" destId="{4D3AB423-16FD-4054-AF34-E158DB9E7AEC}" srcOrd="0" destOrd="0" presId="urn:microsoft.com/office/officeart/2005/8/layout/cycle6"/>
    <dgm:cxn modelId="{84C4698F-5A3B-4BF2-92CF-8B7CACBD90B4}" type="presOf" srcId="{FFDAC4E8-3DFC-4A11-8BDB-A46C4067B142}" destId="{0F680B10-263D-423C-90ED-DA4DDBAB8956}" srcOrd="0" destOrd="0" presId="urn:microsoft.com/office/officeart/2005/8/layout/cycle6"/>
    <dgm:cxn modelId="{884A5CB8-E2E3-4926-940C-CB811BA70158}" type="presOf" srcId="{A4C12F2E-7597-4327-9575-EEAC31801068}" destId="{8DE86299-7AD9-4C6E-A6CA-AFFB14021D5F}" srcOrd="0" destOrd="0" presId="urn:microsoft.com/office/officeart/2005/8/layout/cycle6"/>
    <dgm:cxn modelId="{84C9593D-FFED-45A7-BC18-37B566EB6CCB}" srcId="{A12BAF2F-8FC9-4610-8BEA-A7016253BC9E}" destId="{FFDAC4E8-3DFC-4A11-8BDB-A46C4067B142}" srcOrd="2" destOrd="0" parTransId="{EF3C313B-2610-44FB-B23C-B7BFE3C06398}" sibTransId="{A4C12F2E-7597-4327-9575-EEAC31801068}"/>
    <dgm:cxn modelId="{583619AF-CFF8-4AC6-AC6F-EB8896AFA8C9}" type="presParOf" srcId="{4D3AB423-16FD-4054-AF34-E158DB9E7AEC}" destId="{7509506C-9925-4E50-8608-377BFD298FAD}" srcOrd="0" destOrd="0" presId="urn:microsoft.com/office/officeart/2005/8/layout/cycle6"/>
    <dgm:cxn modelId="{9DCCC5BE-5AF0-4CE2-95D2-286127036E9D}" type="presParOf" srcId="{4D3AB423-16FD-4054-AF34-E158DB9E7AEC}" destId="{8D33E47E-BF04-4D09-A8AE-22BCB8C04303}" srcOrd="1" destOrd="0" presId="urn:microsoft.com/office/officeart/2005/8/layout/cycle6"/>
    <dgm:cxn modelId="{4387152D-9C48-4D97-A411-FE125A611E7D}" type="presParOf" srcId="{4D3AB423-16FD-4054-AF34-E158DB9E7AEC}" destId="{743DA0CA-A716-4AB2-AAA2-1F61A1237ED0}" srcOrd="2" destOrd="0" presId="urn:microsoft.com/office/officeart/2005/8/layout/cycle6"/>
    <dgm:cxn modelId="{64E26743-6050-4D56-9622-B82A9B0E43F2}" type="presParOf" srcId="{4D3AB423-16FD-4054-AF34-E158DB9E7AEC}" destId="{9728ED3C-74FC-4457-B2EB-8355C2B0DD19}" srcOrd="3" destOrd="0" presId="urn:microsoft.com/office/officeart/2005/8/layout/cycle6"/>
    <dgm:cxn modelId="{06CE2700-C87E-41C0-8F3F-4B6DF8CC7225}" type="presParOf" srcId="{4D3AB423-16FD-4054-AF34-E158DB9E7AEC}" destId="{736F683C-2EA0-409F-BACC-F9C0602CEEF7}" srcOrd="4" destOrd="0" presId="urn:microsoft.com/office/officeart/2005/8/layout/cycle6"/>
    <dgm:cxn modelId="{17A9518D-4938-41EE-B3F6-DBBD56276FD4}" type="presParOf" srcId="{4D3AB423-16FD-4054-AF34-E158DB9E7AEC}" destId="{AFBC65DB-60A3-478D-A052-6121928FCE87}" srcOrd="5" destOrd="0" presId="urn:microsoft.com/office/officeart/2005/8/layout/cycle6"/>
    <dgm:cxn modelId="{DC4944BB-D1A1-4952-96D6-A9D924BE4F3C}" type="presParOf" srcId="{4D3AB423-16FD-4054-AF34-E158DB9E7AEC}" destId="{0F680B10-263D-423C-90ED-DA4DDBAB8956}" srcOrd="6" destOrd="0" presId="urn:microsoft.com/office/officeart/2005/8/layout/cycle6"/>
    <dgm:cxn modelId="{6C74A58E-EA0C-4EB5-A808-1CD12C65FA46}" type="presParOf" srcId="{4D3AB423-16FD-4054-AF34-E158DB9E7AEC}" destId="{BEB53A28-B9CE-4706-B4E7-CFC8DB424F56}" srcOrd="7" destOrd="0" presId="urn:microsoft.com/office/officeart/2005/8/layout/cycle6"/>
    <dgm:cxn modelId="{8C053F9C-3B26-41DB-A28A-F26C09B218A6}" type="presParOf" srcId="{4D3AB423-16FD-4054-AF34-E158DB9E7AEC}" destId="{8DE86299-7AD9-4C6E-A6CA-AFFB14021D5F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BE78D1-951C-4B37-8937-F45195E9BC61}">
      <dsp:nvSpPr>
        <dsp:cNvPr id="0" name=""/>
        <dsp:cNvSpPr/>
      </dsp:nvSpPr>
      <dsp:spPr>
        <a:xfrm>
          <a:off x="1357302" y="0"/>
          <a:ext cx="4286286" cy="1016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kern="1200" dirty="0" smtClean="0"/>
            <a:t>Мовленнєва </a:t>
          </a:r>
          <a:endParaRPr lang="ru-RU" sz="3900" kern="1200" dirty="0"/>
        </a:p>
      </dsp:txBody>
      <dsp:txXfrm>
        <a:off x="1357302" y="0"/>
        <a:ext cx="4286286" cy="1016000"/>
      </dsp:txXfrm>
    </dsp:sp>
    <dsp:sp modelId="{61321A95-454C-48D5-B7B5-6F77A23E628F}">
      <dsp:nvSpPr>
        <dsp:cNvPr id="0" name=""/>
        <dsp:cNvSpPr/>
      </dsp:nvSpPr>
      <dsp:spPr>
        <a:xfrm rot="5400000">
          <a:off x="3309946" y="1041399"/>
          <a:ext cx="380999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5400000">
        <a:off x="3309946" y="1041399"/>
        <a:ext cx="380999" cy="457200"/>
      </dsp:txXfrm>
    </dsp:sp>
    <dsp:sp modelId="{CA49047E-7125-47D0-97E0-7C50A64FF9BB}">
      <dsp:nvSpPr>
        <dsp:cNvPr id="0" name=""/>
        <dsp:cNvSpPr/>
      </dsp:nvSpPr>
      <dsp:spPr>
        <a:xfrm>
          <a:off x="1428744" y="1523999"/>
          <a:ext cx="4143402" cy="1016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kern="1200" dirty="0" smtClean="0"/>
            <a:t>мовна</a:t>
          </a:r>
          <a:endParaRPr lang="ru-RU" sz="3900" kern="1200" dirty="0"/>
        </a:p>
      </dsp:txBody>
      <dsp:txXfrm>
        <a:off x="1428744" y="1523999"/>
        <a:ext cx="4143402" cy="1016000"/>
      </dsp:txXfrm>
    </dsp:sp>
    <dsp:sp modelId="{289A222A-FEAF-40F3-9B07-F28E1FA027B8}">
      <dsp:nvSpPr>
        <dsp:cNvPr id="0" name=""/>
        <dsp:cNvSpPr/>
      </dsp:nvSpPr>
      <dsp:spPr>
        <a:xfrm rot="5400000">
          <a:off x="3309945" y="2565399"/>
          <a:ext cx="381000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5400000">
        <a:off x="3309945" y="2565399"/>
        <a:ext cx="381000" cy="457200"/>
      </dsp:txXfrm>
    </dsp:sp>
    <dsp:sp modelId="{1FE87F7B-0476-4F96-98A3-30D2BBC9670E}">
      <dsp:nvSpPr>
        <dsp:cNvPr id="0" name=""/>
        <dsp:cNvSpPr/>
      </dsp:nvSpPr>
      <dsp:spPr>
        <a:xfrm>
          <a:off x="1142994" y="3047999"/>
          <a:ext cx="4714902" cy="1016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 smtClean="0"/>
            <a:t>соціокультурна</a:t>
          </a:r>
          <a:endParaRPr lang="ru-RU" sz="3800" kern="1200" dirty="0"/>
        </a:p>
      </dsp:txBody>
      <dsp:txXfrm>
        <a:off x="1142994" y="3047999"/>
        <a:ext cx="4714902" cy="10160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09506C-9925-4E50-8608-377BFD298FAD}">
      <dsp:nvSpPr>
        <dsp:cNvPr id="0" name=""/>
        <dsp:cNvSpPr/>
      </dsp:nvSpPr>
      <dsp:spPr>
        <a:xfrm>
          <a:off x="1667997" y="1666"/>
          <a:ext cx="1736103" cy="11284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i="0" kern="1200" baseline="0" dirty="0" smtClean="0">
              <a:latin typeface="Times New Roman" pitchFamily="18" charset="0"/>
            </a:rPr>
            <a:t>ВЧИТЕЛЬ</a:t>
          </a:r>
          <a:endParaRPr lang="ru-RU" sz="2300" b="1" i="0" kern="1200" baseline="0" dirty="0">
            <a:latin typeface="Times New Roman" pitchFamily="18" charset="0"/>
          </a:endParaRPr>
        </a:p>
      </dsp:txBody>
      <dsp:txXfrm>
        <a:off x="1667997" y="1666"/>
        <a:ext cx="1736103" cy="1128467"/>
      </dsp:txXfrm>
    </dsp:sp>
    <dsp:sp modelId="{743DA0CA-A716-4AB2-AAA2-1F61A1237ED0}">
      <dsp:nvSpPr>
        <dsp:cNvPr id="0" name=""/>
        <dsp:cNvSpPr/>
      </dsp:nvSpPr>
      <dsp:spPr>
        <a:xfrm>
          <a:off x="1030891" y="565899"/>
          <a:ext cx="3010315" cy="3010315"/>
        </a:xfrm>
        <a:custGeom>
          <a:avLst/>
          <a:gdLst/>
          <a:ahLst/>
          <a:cxnLst/>
          <a:rect l="0" t="0" r="0" b="0"/>
          <a:pathLst>
            <a:path>
              <a:moveTo>
                <a:pt x="2385823" y="284531"/>
              </a:moveTo>
              <a:arcTo wR="1505157" hR="1505157" stAng="18348598" swAng="3647313"/>
            </a:path>
          </a:pathLst>
        </a:custGeom>
        <a:noFill/>
        <a:ln w="101600" cap="flat" cmpd="sng" algn="ctr">
          <a:solidFill>
            <a:schemeClr val="accent1">
              <a:lumMod val="75000"/>
            </a:schemeClr>
          </a:solidFill>
          <a:prstDash val="solid"/>
          <a:headEnd type="stealth"/>
          <a:tailEnd type="stealth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28ED3C-74FC-4457-B2EB-8355C2B0DD19}">
      <dsp:nvSpPr>
        <dsp:cNvPr id="0" name=""/>
        <dsp:cNvSpPr/>
      </dsp:nvSpPr>
      <dsp:spPr>
        <a:xfrm>
          <a:off x="2971501" y="2259402"/>
          <a:ext cx="1736103" cy="11284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0" kern="1200" baseline="0" dirty="0" smtClean="0">
              <a:latin typeface="Times New Roman" pitchFamily="18" charset="0"/>
            </a:rPr>
            <a:t>БАТЬКИ</a:t>
          </a:r>
          <a:endParaRPr lang="ru-RU" sz="2200" b="1" i="0" kern="1200" baseline="0" dirty="0">
            <a:latin typeface="Times New Roman" pitchFamily="18" charset="0"/>
          </a:endParaRPr>
        </a:p>
      </dsp:txBody>
      <dsp:txXfrm>
        <a:off x="2971501" y="2259402"/>
        <a:ext cx="1736103" cy="1128467"/>
      </dsp:txXfrm>
    </dsp:sp>
    <dsp:sp modelId="{AFBC65DB-60A3-478D-A052-6121928FCE87}">
      <dsp:nvSpPr>
        <dsp:cNvPr id="0" name=""/>
        <dsp:cNvSpPr/>
      </dsp:nvSpPr>
      <dsp:spPr>
        <a:xfrm>
          <a:off x="1030891" y="565899"/>
          <a:ext cx="3010315" cy="3010315"/>
        </a:xfrm>
        <a:custGeom>
          <a:avLst/>
          <a:gdLst/>
          <a:ahLst/>
          <a:cxnLst/>
          <a:rect l="0" t="0" r="0" b="0"/>
          <a:pathLst>
            <a:path>
              <a:moveTo>
                <a:pt x="2221410" y="2828970"/>
              </a:moveTo>
              <a:arcTo wR="1505157" hR="1505157" stAng="3695056" swAng="3409889"/>
            </a:path>
          </a:pathLst>
        </a:custGeom>
        <a:noFill/>
        <a:ln w="101600" cap="flat" cmpd="sng" algn="ctr">
          <a:solidFill>
            <a:schemeClr val="accent1">
              <a:lumMod val="75000"/>
            </a:schemeClr>
          </a:solidFill>
          <a:prstDash val="solid"/>
          <a:headEnd type="stealth"/>
          <a:tailEnd type="stealth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680B10-263D-423C-90ED-DA4DDBAB8956}">
      <dsp:nvSpPr>
        <dsp:cNvPr id="0" name=""/>
        <dsp:cNvSpPr/>
      </dsp:nvSpPr>
      <dsp:spPr>
        <a:xfrm>
          <a:off x="364492" y="2259402"/>
          <a:ext cx="1736103" cy="11284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i="0" kern="1200" baseline="0" dirty="0" smtClean="0">
              <a:latin typeface="Times New Roman" pitchFamily="18" charset="0"/>
            </a:rPr>
            <a:t>ДІТИ</a:t>
          </a:r>
          <a:endParaRPr lang="ru-RU" sz="2300" b="1" i="0" kern="1200" baseline="0" dirty="0">
            <a:latin typeface="Times New Roman" pitchFamily="18" charset="0"/>
          </a:endParaRPr>
        </a:p>
      </dsp:txBody>
      <dsp:txXfrm>
        <a:off x="364492" y="2259402"/>
        <a:ext cx="1736103" cy="1128467"/>
      </dsp:txXfrm>
    </dsp:sp>
    <dsp:sp modelId="{8DE86299-7AD9-4C6E-A6CA-AFFB14021D5F}">
      <dsp:nvSpPr>
        <dsp:cNvPr id="0" name=""/>
        <dsp:cNvSpPr/>
      </dsp:nvSpPr>
      <dsp:spPr>
        <a:xfrm>
          <a:off x="1030891" y="565899"/>
          <a:ext cx="3010315" cy="3010315"/>
        </a:xfrm>
        <a:custGeom>
          <a:avLst/>
          <a:gdLst/>
          <a:ahLst/>
          <a:cxnLst/>
          <a:rect l="0" t="0" r="0" b="0"/>
          <a:pathLst>
            <a:path>
              <a:moveTo>
                <a:pt x="9970" y="1678117"/>
              </a:moveTo>
              <a:arcTo wR="1505157" hR="1505157" stAng="10404088" swAng="3647313"/>
            </a:path>
          </a:pathLst>
        </a:custGeom>
        <a:noFill/>
        <a:ln w="101600" cap="flat" cmpd="sng" algn="ctr">
          <a:solidFill>
            <a:schemeClr val="accent1">
              <a:lumMod val="75000"/>
            </a:schemeClr>
          </a:solidFill>
          <a:prstDash val="solid"/>
          <a:headEnd type="stealth"/>
          <a:tailEnd type="stealth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B330E-9515-45C0-92E1-419C25A7ABF3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23516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223516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7A03B-82D0-4DF4-AEFA-D3D764E32A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187E5-462B-42A8-A3E0-1A6BA64FD83B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12601"/>
            <a:ext cx="5486400" cy="4369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3516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23516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0E6DA-7253-4C99-973B-DE8E60ACC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488" y="2130425"/>
            <a:ext cx="5600712" cy="1227137"/>
          </a:xfrm>
        </p:spPr>
        <p:txBody>
          <a:bodyPr>
            <a:normAutofit/>
          </a:bodyPr>
          <a:lstStyle>
            <a:lvl1pPr>
              <a:defRPr sz="360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6116" y="3571876"/>
            <a:ext cx="4629160" cy="97156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Segoe Scrip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140" y="0"/>
            <a:ext cx="2428860" cy="173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74" y="5076840"/>
            <a:ext cx="4857784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43174" y="889015"/>
            <a:ext cx="485778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Место для фотографии</a:t>
            </a:r>
            <a:endParaRPr lang="ru-RU" dirty="0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0" y="0"/>
            <a:ext cx="2428860" cy="173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5984" y="5072074"/>
            <a:ext cx="4857784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285984" y="857232"/>
            <a:ext cx="485778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Место для фотографии</a:t>
            </a:r>
            <a:endParaRPr lang="ru-RU" dirty="0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140" y="0"/>
            <a:ext cx="2428860" cy="173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714876" y="857232"/>
            <a:ext cx="414340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Место для фотографии</a:t>
            </a:r>
            <a:endParaRPr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6" y="5072063"/>
            <a:ext cx="4143374" cy="571515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1800" b="0" kern="1200" dirty="0" smtClean="0">
                <a:solidFill>
                  <a:schemeClr val="tx1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ru-RU" dirty="0" smtClean="0"/>
              <a:t>С</a:t>
            </a:r>
            <a:r>
              <a:rPr lang="en-US" dirty="0" smtClean="0"/>
              <a:t>lick to edit Master title style</a:t>
            </a:r>
            <a:endParaRPr lang="ru-RU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 hasCustomPrompt="1"/>
          </p:nvPr>
        </p:nvSpPr>
        <p:spPr>
          <a:xfrm>
            <a:off x="428625" y="857250"/>
            <a:ext cx="4071938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3200" kern="1200" baseline="0" dirty="0" smtClean="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1pPr>
          </a:lstStyle>
          <a:p>
            <a:r>
              <a:rPr lang="ru-RU" dirty="0" smtClean="0"/>
              <a:t>Место для фотографии</a:t>
            </a:r>
          </a:p>
          <a:p>
            <a:endParaRPr lang="ru-RU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28625" y="5072074"/>
            <a:ext cx="4071937" cy="571489"/>
          </a:xfrm>
        </p:spPr>
        <p:txBody>
          <a:bodyPr vert="horz" lIns="91440" tIns="45720" rIns="91440" bIns="45720" rtlCol="0" anchor="b">
            <a:norm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1800" b="0" kern="1200" dirty="0" smtClean="0">
                <a:solidFill>
                  <a:schemeClr val="tx1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С</a:t>
            </a:r>
            <a:r>
              <a:rPr lang="en-US" dirty="0" smtClean="0"/>
              <a:t>lick to edit Master title style</a:t>
            </a:r>
            <a:endParaRPr lang="ru-RU" dirty="0" smtClean="0"/>
          </a:p>
        </p:txBody>
      </p:sp>
    </p:spTree>
  </p:cSld>
  <p:clrMapOvr>
    <a:masterClrMapping/>
  </p:clrMapOvr>
  <p:transition>
    <p:strips dir="rd"/>
  </p:transition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140" y="0"/>
            <a:ext cx="2428860" cy="173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143512"/>
            <a:ext cx="8572560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5720" y="928670"/>
            <a:ext cx="8643998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Место для фотографии</a:t>
            </a:r>
            <a:endParaRPr lang="ru-RU" dirty="0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57686" y="2143116"/>
            <a:ext cx="2428875" cy="20716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CCD8FE-F472-487F-A8C7-98647A59953A}" type="datetimeFigureOut">
              <a:rPr lang="ru-RU"/>
              <a:pPr/>
              <a:t>20.03.2012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A2B38-E172-4187-8A53-A7FE3EBB09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43174" y="0"/>
            <a:ext cx="5972188" cy="1214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3174" y="1600200"/>
            <a:ext cx="6043626" cy="4114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03960-10D1-4A22-98B0-8830ECCB3505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3FA2F-12BF-475C-92FE-778BAA2512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62" r:id="rId4"/>
    <p:sldLayoutId id="2147483663" r:id="rId5"/>
    <p:sldLayoutId id="2147483661" r:id="rId6"/>
    <p:sldLayoutId id="2147483664" r:id="rId7"/>
  </p:sldLayoutIdLst>
  <p:transition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Segoe Scrip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______Microsoft_Office_PowerPoint2.sldx"/><Relationship Id="rId4" Type="http://schemas.openxmlformats.org/officeDocument/2006/relationships/package" Target="../embeddings/______Microsoft_Office_PowerPoint1.sldx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я\Рабочий стол\переможцы(2)\Изображение 0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0892" y="71439"/>
            <a:ext cx="2071702" cy="271461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868" y="71414"/>
            <a:ext cx="334075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Вовченко</a:t>
            </a:r>
            <a:endParaRPr lang="ru-RU" sz="48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Лариса</a:t>
            </a:r>
          </a:p>
          <a:p>
            <a:pPr algn="ctr"/>
            <a:r>
              <a:rPr lang="ru-RU" sz="4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Павлівна</a:t>
            </a:r>
            <a:endParaRPr lang="ru-RU" sz="48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232" y="2571744"/>
            <a:ext cx="7072362" cy="378621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</a:pPr>
            <a:r>
              <a:rPr lang="ru-RU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Освіта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вища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Спеціальність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педагогіка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та                                    	методика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початкового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Кваліфікація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початкових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			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класів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Педагогічний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стаж: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ru-RU" sz="28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м. Херсон ЗОШ№1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14282" y="214290"/>
            <a:ext cx="1825328" cy="2357454"/>
            <a:chOff x="214282" y="214290"/>
            <a:chExt cx="1825328" cy="2357454"/>
          </a:xfrm>
        </p:grpSpPr>
        <p:sp>
          <p:nvSpPr>
            <p:cNvPr id="9" name="Прямоугольный треугольник 8"/>
            <p:cNvSpPr/>
            <p:nvPr/>
          </p:nvSpPr>
          <p:spPr>
            <a:xfrm>
              <a:off x="214282" y="1214422"/>
              <a:ext cx="1714512" cy="1357322"/>
            </a:xfrm>
            <a:prstGeom prst="rt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1142976" y="214290"/>
              <a:ext cx="785818" cy="1000132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14282" y="214290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uk-UA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А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14348" y="85723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uk-UA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Б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467017" y="1285860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uk-UA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В</a:t>
              </a: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4876" y="71435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pPr algn="ctr"/>
            <a:endParaRPr lang="ru-RU" sz="3600" b="1" dirty="0" err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3372" y="357166"/>
            <a:ext cx="52333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Зм</a:t>
            </a:r>
            <a:r>
              <a:rPr lang="uk-UA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істові</a:t>
            </a:r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лінії: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143108" y="1285860"/>
          <a:ext cx="70008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6248" y="228599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pPr algn="ctr"/>
            <a:endParaRPr lang="ru-RU" b="1" dirty="0" err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42844" y="1292916"/>
            <a:ext cx="8429684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413" algn="l"/>
              </a:tabLst>
            </a:pPr>
            <a:r>
              <a:rPr kumimoji="0" lang="uk-UA" sz="22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	забезпечити мовленнєве середовище для учнів: сприймання мови дорослих, читання книг, слухання радіо та ін.;</a:t>
            </a: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413" algn="l"/>
              </a:tabLst>
            </a:pPr>
            <a:r>
              <a:rPr kumimoji="0" lang="uk-UA" sz="2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	забезпечити створення мовленнєвих ситуацій, мовленнєвої практики для учнів;</a:t>
            </a: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413" algn="l"/>
              </a:tabLst>
            </a:pPr>
            <a:r>
              <a:rPr kumimoji="0" lang="uk-UA" sz="22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	забезпечити правильне засвоєння учнями достатнього лексичного запасу, граматичних форм, синтаксичних конструкцій, логічних зв'язків, активізувати вживання слів, утворення форм, побудову конструкцій, </a:t>
            </a:r>
            <a:r>
              <a:rPr kumimoji="0" lang="uk-UA" sz="2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413" algn="l"/>
              </a:tabLst>
            </a:pPr>
            <a:r>
              <a:rPr kumimoji="0" lang="uk-UA" sz="2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г)	вести постійну спеціальну роботу з розвитку мовлення, пов'язуючи її з уроками граматики, читання, з матеріалом, що на них вивчається;</a:t>
            </a: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413" algn="l"/>
              </a:tabLst>
            </a:pPr>
            <a:r>
              <a:rPr kumimoji="0" lang="uk-UA" sz="22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ґ)	створити в класі атмосферу боротьби за високу культуру мовлення, </a:t>
            </a:r>
            <a:r>
              <a:rPr lang="uk-UA" sz="22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</a:t>
            </a:r>
            <a:r>
              <a:rPr kumimoji="0" lang="uk-UA" sz="22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виконання вимог до правильного мовлення.</a:t>
            </a:r>
            <a:endParaRPr kumimoji="0" lang="uk-UA" sz="22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709" y="142852"/>
            <a:ext cx="3273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 а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ч і: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>
            <a:off x="8429652" y="6072230"/>
            <a:ext cx="571504" cy="642918"/>
          </a:xfrm>
          <a:prstGeom prst="actionButtonForwardNex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" grpId="0" build="p" bldLvl="5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06" y="1785926"/>
            <a:ext cx="7358114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інновацій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інтерактивних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навчально-виховному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індивідуальний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оптимального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об'єму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розумового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фізичного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навантаження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lvl="0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комплексне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індивідуальних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групових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особистість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учня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82870" y="214290"/>
            <a:ext cx="50324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23"/>
          <p:cNvSpPr/>
          <p:nvPr/>
        </p:nvSpPr>
        <p:spPr>
          <a:xfrm rot="8842959">
            <a:off x="5413028" y="3436276"/>
            <a:ext cx="785818" cy="2786058"/>
          </a:xfrm>
          <a:prstGeom prst="ellipse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600" b="1" dirty="0" smtClean="0">
                <a:solidFill>
                  <a:srgbClr val="FF0000"/>
                </a:solidFill>
              </a:rPr>
              <a:t>КРУГЛИЙ СТІЛ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 rot="12457089">
            <a:off x="3602294" y="3477044"/>
            <a:ext cx="785818" cy="2786058"/>
          </a:xfrm>
          <a:prstGeom prst="ellipse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uk-UA" sz="1600" b="1" dirty="0" smtClean="0">
                <a:solidFill>
                  <a:srgbClr val="FF0000"/>
                </a:solidFill>
              </a:rPr>
              <a:t>ТЗН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 rot="13821825">
            <a:off x="2990679" y="3059336"/>
            <a:ext cx="785818" cy="2786058"/>
          </a:xfrm>
          <a:prstGeom prst="ellipse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uk-UA" sz="1600" b="1" dirty="0" err="1" smtClean="0">
                <a:solidFill>
                  <a:srgbClr val="FF0000"/>
                </a:solidFill>
              </a:rPr>
              <a:t>СеНКАН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 rot="7209889">
            <a:off x="5909031" y="2932780"/>
            <a:ext cx="785818" cy="2786058"/>
          </a:xfrm>
          <a:prstGeom prst="ellipse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600" b="1" dirty="0" smtClean="0">
                <a:solidFill>
                  <a:srgbClr val="FF0000"/>
                </a:solidFill>
              </a:rPr>
              <a:t>КРУГЛИЙ СТІЛ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 rot="6030264">
            <a:off x="6251839" y="2319070"/>
            <a:ext cx="785818" cy="2786058"/>
          </a:xfrm>
          <a:prstGeom prst="ellipse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400" b="1" dirty="0" smtClean="0">
                <a:solidFill>
                  <a:srgbClr val="FF0000"/>
                </a:solidFill>
              </a:rPr>
              <a:t>ПОШУКОВА ДІЯЛЬНІСТЬ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 rot="15510631">
            <a:off x="2610564" y="2373592"/>
            <a:ext cx="785818" cy="2786058"/>
          </a:xfrm>
          <a:prstGeom prst="ellipse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uk-UA" sz="1600" b="1" dirty="0" smtClean="0">
                <a:solidFill>
                  <a:srgbClr val="FF0000"/>
                </a:solidFill>
              </a:rPr>
              <a:t>ДИДАКТИЧНІ ІГРИ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 rot="4703380">
            <a:off x="6149332" y="1656499"/>
            <a:ext cx="785818" cy="2786058"/>
          </a:xfrm>
          <a:prstGeom prst="ellipse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600" b="1" dirty="0" smtClean="0">
                <a:solidFill>
                  <a:srgbClr val="FF0000"/>
                </a:solidFill>
              </a:rPr>
              <a:t>НАОЧНІСТЬ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 rot="16999169">
            <a:off x="2578630" y="1584719"/>
            <a:ext cx="785818" cy="2786058"/>
          </a:xfrm>
          <a:prstGeom prst="ellipse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uk-UA" sz="1600" b="1" dirty="0" smtClean="0">
                <a:solidFill>
                  <a:srgbClr val="FF0000"/>
                </a:solidFill>
              </a:rPr>
              <a:t>ПРОЕКТУВАННЯ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 rot="2709279">
            <a:off x="5903224" y="725139"/>
            <a:ext cx="785818" cy="2786058"/>
          </a:xfrm>
          <a:prstGeom prst="ellipse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600" b="1" dirty="0" smtClean="0">
                <a:solidFill>
                  <a:srgbClr val="FF0000"/>
                </a:solidFill>
              </a:rPr>
              <a:t>ДІАЛОГ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rot="18684968">
            <a:off x="2828962" y="751815"/>
            <a:ext cx="785818" cy="2786058"/>
          </a:xfrm>
          <a:prstGeom prst="ellipse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600" b="1" dirty="0" smtClean="0">
                <a:solidFill>
                  <a:srgbClr val="FF0000"/>
                </a:solidFill>
              </a:rPr>
              <a:t>ДИСКУСІЯ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 rot="20373869">
            <a:off x="3527334" y="263807"/>
            <a:ext cx="785818" cy="2786058"/>
          </a:xfrm>
          <a:prstGeom prst="ellipse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600" b="1" dirty="0" smtClean="0">
                <a:solidFill>
                  <a:srgbClr val="FF0000"/>
                </a:solidFill>
              </a:rPr>
              <a:t>РОБОТА В ГРУПАХ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 rot="1309241">
            <a:off x="5193009" y="239514"/>
            <a:ext cx="785818" cy="2786058"/>
          </a:xfrm>
          <a:prstGeom prst="ellipse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600" b="1" dirty="0" smtClean="0">
                <a:solidFill>
                  <a:srgbClr val="FF0000"/>
                </a:solidFill>
              </a:rPr>
              <a:t>РОБОТА В ПАРАХ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346177" y="71438"/>
            <a:ext cx="785818" cy="2786058"/>
          </a:xfrm>
          <a:prstGeom prst="ellipse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600" b="1" dirty="0" smtClean="0">
                <a:solidFill>
                  <a:srgbClr val="FF0000"/>
                </a:solidFill>
              </a:rPr>
              <a:t>ПРЕС-КОНФЕРЕНЦІЯ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401849" y="3571900"/>
            <a:ext cx="785818" cy="2786058"/>
          </a:xfrm>
          <a:prstGeom prst="ellipse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600" b="1" dirty="0" smtClean="0">
                <a:solidFill>
                  <a:srgbClr val="FF0000"/>
                </a:solidFill>
              </a:rPr>
              <a:t>ПРЕС-КОНФЕРЕНЦІЯ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3988987" y="2571744"/>
            <a:ext cx="1500198" cy="1357322"/>
          </a:xfrm>
          <a:prstGeom prst="smileyFac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272251" y="2174740"/>
            <a:ext cx="66573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методи</a:t>
            </a:r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засоби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1" grpId="0" animBg="1"/>
      <p:bldP spid="22" grpId="0" animBg="1"/>
      <p:bldP spid="19" grpId="0" animBg="1"/>
      <p:bldP spid="20" grpId="0" animBg="1"/>
      <p:bldP spid="14" grpId="0" animBg="1"/>
      <p:bldP spid="15" grpId="0" animBg="1"/>
      <p:bldP spid="12" grpId="0" animBg="1"/>
      <p:bldP spid="13" grpId="0" animBg="1"/>
      <p:bldP spid="10" grpId="0" animBg="1"/>
      <p:bldP spid="11" grpId="0" animBg="1"/>
      <p:bldP spid="9" grpId="0" animBg="1"/>
      <p:bldP spid="23" grpId="0" animBg="1"/>
      <p:bldP spid="4" grpId="0" animBg="1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SC048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5357818" cy="4018364"/>
          </a:xfrm>
          <a:prstGeom prst="rect">
            <a:avLst/>
          </a:prstGeom>
        </p:spPr>
      </p:pic>
      <p:pic>
        <p:nvPicPr>
          <p:cNvPr id="4" name="Рисунок 3" descr="DSC0481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357554" y="0"/>
            <a:ext cx="5786446" cy="3839769"/>
          </a:xfrm>
          <a:prstGeom prst="rect">
            <a:avLst/>
          </a:prstGeom>
        </p:spPr>
      </p:pic>
      <p:pic>
        <p:nvPicPr>
          <p:cNvPr id="6" name="Рисунок 5" descr="DSC0481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357562"/>
            <a:ext cx="4500562" cy="3500438"/>
          </a:xfrm>
          <a:prstGeom prst="rect">
            <a:avLst/>
          </a:prstGeom>
        </p:spPr>
      </p:pic>
      <p:pic>
        <p:nvPicPr>
          <p:cNvPr id="5" name="Рисунок 4" descr="DSC04815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357554" y="3357538"/>
            <a:ext cx="5786446" cy="350046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67411" y="2967335"/>
            <a:ext cx="78091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матеріал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0"/>
            <a:ext cx="578647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dirty="0" smtClean="0"/>
              <a:t> </a:t>
            </a: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42241"/>
            <a:ext cx="8286808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акі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на уроках :</a:t>
            </a:r>
          </a:p>
          <a:p>
            <a:pPr algn="ctr"/>
            <a:endParaRPr lang="uk-UA" sz="28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8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Bell MT" pitchFamily="18" charset="0"/>
              <a:buChar char=""/>
            </a:pPr>
            <a:r>
              <a:rPr lang="ru-RU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зацікавлюють</a:t>
            </a:r>
            <a:r>
              <a:rPr lang="ru-RU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Font typeface="Bell MT" pitchFamily="18" charset="0"/>
              <a:buChar char=""/>
            </a:pPr>
            <a:r>
              <a:rPr lang="ru-RU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викликають</a:t>
            </a:r>
            <a:r>
              <a:rPr lang="ru-RU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бажання</a:t>
            </a:r>
            <a:r>
              <a:rPr lang="ru-RU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вчитися</a:t>
            </a:r>
            <a:r>
              <a:rPr lang="ru-RU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Font typeface="Bell MT" pitchFamily="18" charset="0"/>
              <a:buChar char=""/>
            </a:pPr>
            <a:r>
              <a:rPr lang="ru-RU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дають</a:t>
            </a:r>
            <a:r>
              <a:rPr lang="ru-RU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осмислено</a:t>
            </a:r>
            <a:r>
              <a:rPr lang="ru-RU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засвоювати</a:t>
            </a:r>
            <a:r>
              <a:rPr lang="ru-RU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нову</a:t>
            </a:r>
            <a:r>
              <a:rPr lang="ru-RU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Font typeface="Bell MT" pitchFamily="18" charset="0"/>
              <a:buChar char=""/>
            </a:pPr>
            <a:r>
              <a:rPr lang="ru-RU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свідомо</a:t>
            </a:r>
            <a:r>
              <a:rPr lang="ru-RU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ставитись</a:t>
            </a:r>
            <a:r>
              <a:rPr lang="ru-RU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8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засобу</a:t>
            </a:r>
            <a:r>
              <a:rPr lang="ru-RU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самовираження</a:t>
            </a:r>
            <a:r>
              <a:rPr lang="ru-RU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людьми, </a:t>
            </a:r>
          </a:p>
          <a:p>
            <a:pPr lvl="2">
              <a:buFont typeface="Bell MT" pitchFamily="18" charset="0"/>
              <a:buChar char=""/>
            </a:pPr>
            <a:r>
              <a:rPr lang="ru-RU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передачі</a:t>
            </a:r>
            <a:r>
              <a:rPr lang="ru-RU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почуттів</a:t>
            </a:r>
            <a:r>
              <a:rPr lang="ru-RU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переживань</a:t>
            </a:r>
            <a:r>
              <a:rPr lang="ru-RU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4">
              <a:buFont typeface="Bell MT" pitchFamily="18" charset="0"/>
              <a:buChar char=""/>
            </a:pPr>
            <a:r>
              <a:rPr lang="ru-RU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формують</a:t>
            </a:r>
            <a:r>
              <a:rPr lang="ru-RU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національно-мовну</a:t>
            </a:r>
            <a:r>
              <a:rPr lang="ru-RU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особистість</a:t>
            </a:r>
            <a:r>
              <a:rPr lang="ru-RU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учня</a:t>
            </a:r>
            <a:r>
              <a:rPr lang="ru-RU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2871793" y="3757614"/>
          <a:ext cx="3676490" cy="2171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0" y="1643050"/>
          <a:ext cx="3698202" cy="2035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5453035" y="1643050"/>
          <a:ext cx="3690965" cy="2171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273532" y="428604"/>
            <a:ext cx="494167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Мон</a:t>
            </a:r>
            <a:r>
              <a:rPr lang="uk-UA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іторинг</a:t>
            </a:r>
            <a:r>
              <a:rPr lang="uk-UA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навченості учнів</a:t>
            </a:r>
          </a:p>
          <a:p>
            <a:pPr algn="ctr"/>
            <a:r>
              <a:rPr lang="uk-UA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 читання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6" grpId="0">
        <p:bldAsOne/>
      </p:bldGraphic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73532" y="428604"/>
            <a:ext cx="494167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Мон</a:t>
            </a:r>
            <a:r>
              <a:rPr lang="uk-UA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іторинг</a:t>
            </a:r>
            <a:r>
              <a:rPr lang="uk-UA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навченості учнів</a:t>
            </a:r>
          </a:p>
          <a:p>
            <a:pPr algn="ctr"/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 математики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0" y="1785926"/>
          <a:ext cx="3467126" cy="2085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5676874" y="1857364"/>
          <a:ext cx="3467126" cy="2085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2862268" y="3843340"/>
          <a:ext cx="3467126" cy="2085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8" grpId="0">
        <p:bldAsOne/>
      </p:bldGraphic>
      <p:bldGraphic spid="9" grpId="0">
        <p:bldAsOne/>
      </p:bldGraphic>
      <p:bldGraphic spid="10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73532" y="428604"/>
            <a:ext cx="494167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Мон</a:t>
            </a:r>
            <a:r>
              <a:rPr lang="uk-UA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іторинг</a:t>
            </a:r>
            <a:r>
              <a:rPr lang="uk-UA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навченості учнів</a:t>
            </a:r>
          </a:p>
          <a:p>
            <a:pPr algn="ctr"/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 української мови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0" y="1714488"/>
          <a:ext cx="3696179" cy="2121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5491135" y="1714488"/>
          <a:ext cx="3652865" cy="2114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2976569" y="3814743"/>
          <a:ext cx="3652865" cy="2114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8" grpId="0">
        <p:bldAsOne/>
      </p:bldGraphic>
      <p:bldGraphic spid="9" grpId="0">
        <p:bldAsOne/>
      </p:bldGraphic>
      <p:bldGraphic spid="10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73531" y="428604"/>
            <a:ext cx="49416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Мон</a:t>
            </a:r>
            <a:r>
              <a:rPr lang="uk-UA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іторинг</a:t>
            </a:r>
            <a:r>
              <a:rPr lang="uk-UA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навченості учнів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319681" y="3516411"/>
          <a:ext cx="3966567" cy="2353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5072066" y="3402560"/>
          <a:ext cx="3943416" cy="2486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319682" y="1075878"/>
          <a:ext cx="3958849" cy="2353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5072067" y="1064645"/>
          <a:ext cx="3958849" cy="2345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6" grpId="0">
        <p:bldAsOne/>
      </p:bldGraphic>
      <p:bldGraphic spid="11" grpId="0">
        <p:bldAsOne/>
      </p:bldGraphic>
      <p:bldGraphic spid="12" grpId="0">
        <p:bldAsOne/>
      </p:bldGraphic>
      <p:bldGraphic spid="13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1571612"/>
            <a:ext cx="7715304" cy="328614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lnSpcReduction="10000"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1992 р.	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Закінчила ХДПУ;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spcBef>
                <a:spcPct val="0"/>
              </a:spcBef>
              <a:buBlip>
                <a:blip r:embed="rId2"/>
              </a:buBlip>
            </a:pPr>
            <a:r>
              <a:rPr lang="uk-UA" sz="320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1997 р.	</a:t>
            </a:r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Зарахована на посаду вчителя початкових класів ХЗОШ № 1;</a:t>
            </a:r>
          </a:p>
          <a:p>
            <a:pPr lvl="0">
              <a:spcBef>
                <a:spcPct val="0"/>
              </a:spcBef>
            </a:pPr>
            <a:endParaRPr lang="uk-UA" sz="3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Blip>
                <a:blip r:embed="rId2"/>
              </a:buBlip>
            </a:pPr>
            <a:r>
              <a:rPr lang="uk-UA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2010 р.	</a:t>
            </a:r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Отримала свідоцтво про підвищення кваліфікації.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2" y="148216"/>
            <a:ext cx="7698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Коротка </a:t>
            </a:r>
            <a:r>
              <a:rPr lang="ru-RU" sz="5400" b="1" i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автобіографія</a:t>
            </a:r>
            <a:r>
              <a:rPr lang="ru-RU" sz="5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2"/>
          <p:cNvGraphicFramePr>
            <a:graphicFrameLocks/>
          </p:cNvGraphicFramePr>
          <p:nvPr/>
        </p:nvGraphicFramePr>
        <p:xfrm>
          <a:off x="-14392" y="1426257"/>
          <a:ext cx="4229202" cy="2288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-23918" y="3700076"/>
          <a:ext cx="4154422" cy="2145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3"/>
          <p:cNvGraphicFramePr>
            <a:graphicFrameLocks/>
          </p:cNvGraphicFramePr>
          <p:nvPr/>
        </p:nvGraphicFramePr>
        <p:xfrm>
          <a:off x="4953033" y="1433498"/>
          <a:ext cx="4262437" cy="2271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3"/>
          <p:cNvGraphicFramePr>
            <a:graphicFrameLocks/>
          </p:cNvGraphicFramePr>
          <p:nvPr/>
        </p:nvGraphicFramePr>
        <p:xfrm>
          <a:off x="4933983" y="3698160"/>
          <a:ext cx="4262437" cy="2271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273534" y="214290"/>
            <a:ext cx="494167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Мон</a:t>
            </a:r>
            <a:r>
              <a:rPr lang="uk-UA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іторинг</a:t>
            </a:r>
            <a:r>
              <a:rPr lang="uk-UA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навченості учнів</a:t>
            </a:r>
          </a:p>
          <a:p>
            <a:pPr algn="ctr"/>
            <a:r>
              <a:rPr lang="uk-UA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 техніки читання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6" grpId="0">
        <p:bldAsOne/>
      </p:bldGraphic>
      <p:bldGraphic spid="7" grpId="0">
        <p:bldAsOne/>
      </p:bldGraphic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477342"/>
          <a:ext cx="8707617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065"/>
                <a:gridCol w="4857784"/>
                <a:gridCol w="2571768"/>
              </a:tblGrid>
              <a:tr h="631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 конкурсу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 учнів, які прийняли участь в конкурах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631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жовтень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2010 р.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Херсонський міський читацький конкурс на кращий відгук прочитаної книги.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учнів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631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грудень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2009 р.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Всеукраїнський природничий інтерактивний конкурс </a:t>
                      </a:r>
                      <a:r>
                        <a:rPr kumimoji="0" lang="uk-UA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“Колосок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2009”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учнів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631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грудень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2009 р.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Шкільний тур.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Міжнародний конкурс з укр. мови ім. П.</a:t>
                      </a:r>
                      <a:r>
                        <a:rPr kumimoji="0" lang="uk-UA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Яцика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3учнів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631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січень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2010 р.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Всеукраїнський конкурс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“Золотий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ключик”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учнів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631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березень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2010 р.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Всеукраїнський математичний конкурс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“Кенгуру”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учнів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720" y="428604"/>
            <a:ext cx="8572560" cy="9144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uk-UA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Інформація про участь учнів у</a:t>
            </a:r>
          </a:p>
          <a:p>
            <a:pPr algn="ctr">
              <a:spcBef>
                <a:spcPct val="0"/>
              </a:spcBef>
            </a:pPr>
            <a:r>
              <a:rPr lang="uk-UA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позашкільних заходах  навчальних дисциплін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rId2" action="ppaction://hlinksldjump" highlightClick="1"/>
          </p:cNvPr>
          <p:cNvSpPr/>
          <p:nvPr/>
        </p:nvSpPr>
        <p:spPr>
          <a:xfrm>
            <a:off x="2357422" y="6072206"/>
            <a:ext cx="4071966" cy="642918"/>
          </a:xfrm>
          <a:prstGeom prst="actionButtonBlank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</a:rPr>
              <a:t>Перегляд фото учасників конкурсів</a:t>
            </a: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785794"/>
          <a:ext cx="8350459" cy="4195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707"/>
                <a:gridCol w="4697069"/>
                <a:gridCol w="2486683"/>
              </a:tblGrid>
              <a:tr h="7492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 конкурсу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 учнів, які прийняли участь в конкурах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4767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жовтень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2011р.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Всеукраїнський конкурс  </a:t>
                      </a:r>
                      <a:r>
                        <a:rPr kumimoji="0" lang="uk-UA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“Люби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і знай свій рідний </a:t>
                      </a:r>
                      <a:r>
                        <a:rPr kumimoji="0" lang="uk-UA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край”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учнів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767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листопад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2011 р.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Міжнародний конкурс з рос. мови “ </a:t>
                      </a:r>
                      <a:r>
                        <a:rPr kumimoji="0" lang="uk-UA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медвежонок”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учнів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6811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767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767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7" name="Управляющая кнопка: настраиваемая 6">
            <a:hlinkClick r:id="rId2" action="ppaction://hlinksldjump" highlightClick="1"/>
          </p:cNvPr>
          <p:cNvSpPr/>
          <p:nvPr/>
        </p:nvSpPr>
        <p:spPr>
          <a:xfrm>
            <a:off x="2357422" y="6072206"/>
            <a:ext cx="4071966" cy="642918"/>
          </a:xfrm>
          <a:prstGeom prst="actionButtonBlank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</a:rPr>
              <a:t>Перегляд фото учасників конкурсів</a:t>
            </a: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я\Рабочий стол\переможцы(2)\Изображение 00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428736"/>
            <a:ext cx="3714776" cy="2674620"/>
          </a:xfrm>
          <a:prstGeom prst="rect">
            <a:avLst/>
          </a:prstGeom>
          <a:noFill/>
          <a:effectLst/>
        </p:spPr>
      </p:pic>
      <p:sp>
        <p:nvSpPr>
          <p:cNvPr id="4" name="TextBox 3"/>
          <p:cNvSpPr txBox="1"/>
          <p:nvPr/>
        </p:nvSpPr>
        <p:spPr>
          <a:xfrm>
            <a:off x="3714744" y="285728"/>
            <a:ext cx="5072098" cy="9144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06" y="76778"/>
            <a:ext cx="7141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Переможці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конкурсів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Documents and Settings\я\Рабочий стол\переможцы(2)\Изображение 0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1000109"/>
            <a:ext cx="3929090" cy="2592944"/>
          </a:xfrm>
          <a:prstGeom prst="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/>
        </p:spPr>
      </p:pic>
      <p:pic>
        <p:nvPicPr>
          <p:cNvPr id="8" name="Picture 4" descr="C:\Documents and Settings\я\Рабочий стол\переможцы(2)\Изображение 00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12" y="3286124"/>
            <a:ext cx="4115806" cy="2786082"/>
          </a:xfrm>
          <a:prstGeom prst="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я\Рабочий стол\ФОТО3КЛ\Фото27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90219" y="2233367"/>
            <a:ext cx="3391397" cy="3143272"/>
          </a:xfrm>
          <a:prstGeom prst="rect">
            <a:avLst/>
          </a:prstGeom>
          <a:noFill/>
        </p:spPr>
      </p:pic>
      <p:pic>
        <p:nvPicPr>
          <p:cNvPr id="4" name="Picture 2" descr="C:\Documents and Settings\я\Рабочий стол\ФОТО3КЛ\Фото28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52402" y="285728"/>
            <a:ext cx="3777316" cy="3357586"/>
          </a:xfrm>
          <a:prstGeom prst="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64109" y="857232"/>
            <a:ext cx="5022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навчаємось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14280" y="1357296"/>
          <a:ext cx="8715437" cy="4436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2"/>
                <a:gridCol w="1500197"/>
                <a:gridCol w="1785951"/>
                <a:gridCol w="4714907"/>
              </a:tblGrid>
              <a:tr h="374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Рік 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Дата 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Тип заходу 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 заходу 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8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2008 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Грудень 2008 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Пед</a:t>
                      </a:r>
                      <a:r>
                        <a:rPr lang="uk-UA" sz="1600" b="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. рада 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Виступ </a:t>
                      </a:r>
                      <a:r>
                        <a:rPr lang="uk-UA" sz="16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600" b="0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“Співпраця</a:t>
                      </a:r>
                      <a:r>
                        <a:rPr lang="uk-UA" sz="16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батьківської  </a:t>
                      </a:r>
                      <a:r>
                        <a:rPr lang="uk-UA" sz="1600" b="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громади і класного </a:t>
                      </a:r>
                      <a:r>
                        <a:rPr lang="uk-UA" sz="1600" b="0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керівника”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4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2008 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Лютий 2008 </a:t>
                      </a:r>
                      <a:endParaRPr lang="ru-RU" sz="16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Пед</a:t>
                      </a:r>
                      <a:r>
                        <a:rPr lang="uk-UA" sz="1600" b="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. рада 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Виступ </a:t>
                      </a:r>
                      <a:r>
                        <a:rPr lang="uk-UA" sz="16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600" b="0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“Особистісно</a:t>
                      </a:r>
                      <a:r>
                        <a:rPr lang="uk-UA" sz="16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600" b="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орієнтовані засади створення ситуації </a:t>
                      </a:r>
                      <a:r>
                        <a:rPr lang="uk-UA" sz="1600" b="0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успіху”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4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2008 </a:t>
                      </a:r>
                      <a:endParaRPr lang="ru-RU" sz="16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Січень 2009 </a:t>
                      </a:r>
                      <a:endParaRPr lang="ru-RU" sz="16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Математичний тиждень </a:t>
                      </a:r>
                      <a:endParaRPr lang="ru-RU" sz="16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Шкільна олімпіада   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4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2009 </a:t>
                      </a:r>
                      <a:endParaRPr lang="ru-RU" sz="16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Січень 2009 </a:t>
                      </a:r>
                      <a:endParaRPr lang="ru-RU" sz="16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Пед . рада </a:t>
                      </a:r>
                      <a:endParaRPr lang="ru-RU" sz="16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Виступ  </a:t>
                      </a:r>
                      <a:r>
                        <a:rPr lang="uk-UA" sz="1600" b="0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“Самоосвіта</a:t>
                      </a:r>
                      <a:r>
                        <a:rPr lang="uk-UA" sz="16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600" b="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один із шляхів підвищення професійної майстерності </a:t>
                      </a:r>
                      <a:r>
                        <a:rPr lang="uk-UA" sz="1600" b="0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вчителя”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4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2009 </a:t>
                      </a:r>
                      <a:endParaRPr lang="ru-RU" sz="16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9.12.09 </a:t>
                      </a:r>
                      <a:endParaRPr lang="ru-RU" sz="16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Пед . рада</a:t>
                      </a:r>
                      <a:endParaRPr lang="ru-RU" sz="16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Виступ </a:t>
                      </a:r>
                      <a:r>
                        <a:rPr lang="uk-UA" sz="16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600" b="0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“Впровадження</a:t>
                      </a:r>
                      <a:r>
                        <a:rPr lang="uk-UA" sz="16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600" b="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інноваційних технологій на сучасному </a:t>
                      </a:r>
                      <a:r>
                        <a:rPr lang="uk-UA" sz="1600" b="0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уроці”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4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2010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Жовтень</a:t>
                      </a:r>
                      <a:endParaRPr lang="ru-RU" sz="16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spc="-15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Відкритий виховний захід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spc="-15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“ </a:t>
                      </a:r>
                      <a:r>
                        <a:rPr lang="uk-UA" sz="1600" b="0" spc="-15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 нащадки козацького </a:t>
                      </a:r>
                      <a:r>
                        <a:rPr lang="uk-UA" sz="1600" b="0" spc="-15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роду”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00155" y="201019"/>
            <a:ext cx="63292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професійного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зростання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8929719" cy="6028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946"/>
                <a:gridCol w="1537082"/>
                <a:gridCol w="1829861"/>
                <a:gridCol w="4830830"/>
              </a:tblGrid>
              <a:tr h="421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Рік 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Дата 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Тип заходу 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 заходу 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53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2010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Листопад </a:t>
                      </a:r>
                      <a:r>
                        <a:rPr lang="uk-UA" sz="1600" b="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2010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Моніторингове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дослідження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Участь в моніторинговому дослідженні якості художньо-естетичної </a:t>
                      </a:r>
                      <a:r>
                        <a:rPr lang="uk-UA" sz="16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освіти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6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2010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Листопад 2010</a:t>
                      </a:r>
                      <a:endParaRPr lang="ru-RU" sz="16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Методичний тиждень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Відкритий урок </a:t>
                      </a:r>
                      <a:r>
                        <a:rPr lang="uk-UA" sz="1600" b="0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“Людина</a:t>
                      </a:r>
                      <a:r>
                        <a:rPr lang="uk-UA" sz="16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серед </a:t>
                      </a:r>
                      <a:r>
                        <a:rPr lang="uk-UA" sz="1600" b="0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людей.”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98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2010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Листопад 2010</a:t>
                      </a:r>
                      <a:endParaRPr lang="ru-RU" sz="16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Участь    у   засіданні    за   круглим   столом  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“Розвиток</a:t>
                      </a:r>
                      <a:r>
                        <a:rPr lang="uk-UA" sz="16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uk-UA" sz="1600" b="0" spc="-15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інформаційно-комунікативної </a:t>
                      </a:r>
                      <a:r>
                        <a:rPr lang="uk-UA" sz="1600" b="0" spc="-15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компетентності”</a:t>
                      </a:r>
                      <a:endParaRPr lang="ru-RU" sz="16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6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2011 </a:t>
                      </a:r>
                      <a:endParaRPr lang="ru-RU" sz="16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Січень 2011 </a:t>
                      </a:r>
                      <a:endParaRPr lang="ru-RU" sz="16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Методичний тиждень</a:t>
                      </a:r>
                      <a:endParaRPr lang="ru-RU" sz="16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Відкритий урок  для </a:t>
                      </a:r>
                      <a:r>
                        <a:rPr lang="uk-UA" sz="16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РІПО. “</a:t>
                      </a:r>
                      <a:r>
                        <a:rPr lang="ru-RU" sz="16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Символ</a:t>
                      </a:r>
                      <a:r>
                        <a:rPr lang="uk-UA" sz="16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іка</a:t>
                      </a:r>
                      <a:r>
                        <a:rPr lang="uk-UA" sz="16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Що це таке? Знаймо і шануймо символи свого </a:t>
                      </a:r>
                      <a:r>
                        <a:rPr lang="uk-UA" sz="16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краю</a:t>
                      </a:r>
                      <a:r>
                        <a:rPr lang="uk-UA" sz="16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.”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6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2011</a:t>
                      </a:r>
                      <a:endParaRPr lang="ru-RU" sz="16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Січень 2011</a:t>
                      </a:r>
                      <a:endParaRPr lang="ru-RU" sz="16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Пед . рада</a:t>
                      </a:r>
                      <a:endParaRPr lang="ru-RU" sz="16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Виступ </a:t>
                      </a:r>
                      <a:r>
                        <a:rPr lang="uk-UA" sz="16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600" b="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“</a:t>
                      </a:r>
                      <a:r>
                        <a:rPr lang="uk-UA" sz="1600" b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Інформаційна</a:t>
                      </a:r>
                      <a:r>
                        <a:rPr lang="uk-UA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компетентність вчителя початкових </a:t>
                      </a:r>
                      <a:r>
                        <a:rPr lang="uk-UA" sz="1600" b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класів”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67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2011</a:t>
                      </a:r>
                      <a:endParaRPr lang="ru-RU" sz="16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Лютий  2011</a:t>
                      </a:r>
                      <a:endParaRPr lang="ru-RU" sz="16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Методичний тиждень</a:t>
                      </a:r>
                      <a:endParaRPr lang="ru-RU" sz="16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Відкритий урок з розвитку  </a:t>
                      </a:r>
                      <a:r>
                        <a:rPr lang="uk-UA" sz="1600" b="0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зв</a:t>
                      </a:r>
                      <a:r>
                        <a:rPr lang="ru-RU" sz="1600" b="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’</a:t>
                      </a:r>
                      <a:r>
                        <a:rPr lang="uk-UA" sz="1600" b="0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язного</a:t>
                      </a:r>
                      <a:r>
                        <a:rPr lang="uk-UA" sz="1600" b="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мовлення</a:t>
                      </a:r>
                      <a:r>
                        <a:rPr lang="uk-UA" sz="16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uk-UA" sz="16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uk-UA" sz="16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“Чому</a:t>
                      </a:r>
                      <a:r>
                        <a:rPr lang="uk-UA" sz="16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uk-UA" sz="16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 люблю свою Батьківщину? </a:t>
                      </a:r>
                      <a:endParaRPr lang="uk-UA" sz="16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Твір </a:t>
                      </a:r>
                      <a:r>
                        <a:rPr lang="uk-UA" sz="16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</a:t>
                      </a:r>
                      <a:r>
                        <a:rPr lang="uk-UA" sz="16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міркування”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6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2011</a:t>
                      </a:r>
                      <a:endParaRPr lang="ru-RU" sz="16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Лютий  2011</a:t>
                      </a:r>
                      <a:endParaRPr lang="ru-RU" sz="16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Пед</a:t>
                      </a:r>
                      <a:r>
                        <a:rPr lang="uk-UA" sz="1600" b="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. рада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Виступ </a:t>
                      </a:r>
                      <a:r>
                        <a:rPr lang="uk-UA" sz="1600" b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“Формування</a:t>
                      </a:r>
                      <a:r>
                        <a:rPr lang="uk-UA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комунікативних </a:t>
                      </a:r>
                      <a:r>
                        <a:rPr lang="uk-UA" sz="16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компетентностей</a:t>
                      </a:r>
                      <a:r>
                        <a:rPr lang="uk-UA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учнів на </a:t>
                      </a:r>
                      <a:r>
                        <a:rPr lang="uk-UA" sz="1600" b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уроках”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0" cy="6164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540"/>
                <a:gridCol w="1573961"/>
                <a:gridCol w="1873764"/>
                <a:gridCol w="4946735"/>
              </a:tblGrid>
              <a:tr h="421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Рік 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Дата 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Тип заходу 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 заходу 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53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2011р.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листопад 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Засідання</a:t>
                      </a:r>
                      <a:r>
                        <a:rPr lang="uk-UA" sz="1600" b="0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600" b="0" kern="1200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</a:t>
                      </a:r>
                      <a:r>
                        <a:rPr lang="uk-UA" sz="1600" b="0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класних керівників</a:t>
                      </a:r>
                      <a:r>
                        <a:rPr lang="uk-UA" sz="16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600" b="0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“Виховання</a:t>
                      </a:r>
                      <a:r>
                        <a:rPr lang="uk-UA" sz="16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шанобливого ставлення до культури, звичаїв,традицій українського </a:t>
                      </a:r>
                      <a:r>
                        <a:rPr lang="uk-UA" sz="1600" b="0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народу”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6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2012р.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січень </a:t>
                      </a:r>
                      <a:endParaRPr lang="ru-RU" sz="16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Засідання </a:t>
                      </a:r>
                      <a:r>
                        <a:rPr lang="uk-UA" sz="1600" b="0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</a:t>
                      </a:r>
                      <a:r>
                        <a:rPr lang="uk-UA" sz="16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вчителів початкової</a:t>
                      </a:r>
                      <a:r>
                        <a:rPr lang="uk-UA" sz="1600" b="0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школи</a:t>
                      </a:r>
                      <a:r>
                        <a:rPr lang="uk-UA" sz="16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“Взаємозв</a:t>
                      </a:r>
                      <a:r>
                        <a:rPr lang="en-US" sz="16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’</a:t>
                      </a:r>
                      <a:r>
                        <a:rPr lang="uk-UA" sz="1600" b="0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язок</a:t>
                      </a:r>
                      <a:r>
                        <a:rPr lang="uk-UA" sz="16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вчителя та вихователя групи  продовженого  </a:t>
                      </a:r>
                      <a:r>
                        <a:rPr lang="uk-UA" sz="1600" b="0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дня”</a:t>
                      </a:r>
                      <a:r>
                        <a:rPr lang="uk-UA" sz="16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98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6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6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6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67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6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"/>
          <p:cNvPicPr preferRelativeResize="0"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500174"/>
            <a:ext cx="4000528" cy="50006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7" name="Picture 2" descr="picture"/>
          <p:cNvPicPr preferRelativeResize="0"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1500174"/>
            <a:ext cx="3929090" cy="5000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376433" y="285728"/>
            <a:ext cx="4391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</a:t>
            </a:r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ї нагороди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Слайд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0" y="2285992"/>
          <a:ext cx="3951341" cy="3000396"/>
        </p:xfrm>
        <a:graphic>
          <a:graphicData uri="http://schemas.openxmlformats.org/presentationml/2006/ole">
            <p:oleObj spid="_x0000_s1025" name="Слайд" r:id="rId4" imgW="4570378" imgH="3427597" progId="PowerPoint.Slide.12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929190" y="2714620"/>
          <a:ext cx="3675640" cy="3857652"/>
        </p:xfrm>
        <a:graphic>
          <a:graphicData uri="http://schemas.openxmlformats.org/presentationml/2006/ole">
            <p:oleObj spid="_x0000_s1027" name="Слайд" r:id="rId5" imgW="5038280" imgH="3776536" progId="PowerPoint.Slide.12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318549" y="1000108"/>
            <a:ext cx="6506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М о </a:t>
            </a:r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ї   н а й к р а щ і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5500702"/>
            <a:ext cx="27526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 р о к 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14282" y="214290"/>
            <a:ext cx="1825328" cy="2357454"/>
            <a:chOff x="214282" y="214290"/>
            <a:chExt cx="1825328" cy="2357454"/>
          </a:xfrm>
        </p:grpSpPr>
        <p:sp>
          <p:nvSpPr>
            <p:cNvPr id="5" name="Прямоугольный треугольник 4"/>
            <p:cNvSpPr/>
            <p:nvPr/>
          </p:nvSpPr>
          <p:spPr>
            <a:xfrm>
              <a:off x="214282" y="1214422"/>
              <a:ext cx="1714512" cy="1357322"/>
            </a:xfrm>
            <a:prstGeom prst="rt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1142976" y="214290"/>
              <a:ext cx="785818" cy="1000132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14282" y="214290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uk-UA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А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14348" y="85723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uk-UA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Б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467017" y="1285860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uk-UA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В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86116" y="1357298"/>
            <a:ext cx="5857916" cy="4000528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>
              <a:spcBef>
                <a:spcPct val="0"/>
              </a:spcBef>
            </a:pPr>
            <a:r>
              <a:rPr lang="uk-UA" sz="3600" i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Створення</a:t>
            </a:r>
            <a:r>
              <a:rPr lang="ru-RU" sz="3600" i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оптимальн</a:t>
            </a:r>
            <a:r>
              <a:rPr lang="uk-UA" sz="3600" i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и</a:t>
            </a:r>
            <a:r>
              <a:rPr lang="ru-RU" sz="3600" i="1" dirty="0" err="1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х</a:t>
            </a:r>
            <a:r>
              <a:rPr lang="ru-RU" sz="3600" i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у</a:t>
            </a:r>
            <a:r>
              <a:rPr lang="uk-UA" sz="3600" i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мов </a:t>
            </a:r>
            <a:r>
              <a:rPr lang="uk-UA" sz="3600" i="1" dirty="0" err="1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особистістної</a:t>
            </a:r>
            <a:r>
              <a:rPr lang="uk-UA" sz="3600" i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с</a:t>
            </a:r>
            <a:r>
              <a:rPr lang="ru-RU" sz="3600" i="1" dirty="0" err="1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амореал</a:t>
            </a:r>
            <a:r>
              <a:rPr lang="uk-UA" sz="3600" i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і</a:t>
            </a:r>
            <a:r>
              <a:rPr lang="ru-RU" sz="3600" i="1" dirty="0" err="1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зац</a:t>
            </a:r>
            <a:r>
              <a:rPr lang="uk-UA" sz="3600" i="1" dirty="0" err="1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ії</a:t>
            </a:r>
            <a:r>
              <a:rPr lang="uk-UA" sz="3600" i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школ</a:t>
            </a:r>
            <a:r>
              <a:rPr lang="uk-UA" sz="3600" i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ярів з</a:t>
            </a:r>
            <a:r>
              <a:rPr lang="ru-RU" sz="3600" i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одно</a:t>
            </a:r>
            <a:r>
              <a:rPr lang="uk-UA" sz="3600" i="1" dirty="0" err="1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часни</a:t>
            </a:r>
            <a:r>
              <a:rPr lang="ru-RU" sz="3600" i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м в</a:t>
            </a:r>
            <a:r>
              <a:rPr lang="uk-UA" sz="3600" i="1" dirty="0" err="1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ис</a:t>
            </a:r>
            <a:r>
              <a:rPr lang="ru-RU" sz="3600" i="1" dirty="0" err="1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оким</a:t>
            </a:r>
            <a:r>
              <a:rPr lang="ru-RU" sz="3600" i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р</a:t>
            </a:r>
            <a:r>
              <a:rPr lang="uk-UA" sz="3600" i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і</a:t>
            </a:r>
            <a:r>
              <a:rPr lang="ru-RU" sz="3600" i="1" dirty="0" err="1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внем</a:t>
            </a:r>
            <a:r>
              <a:rPr lang="ru-RU" sz="3600" i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осво</a:t>
            </a:r>
            <a:r>
              <a:rPr lang="uk-UA" sz="3600" i="1" dirty="0" err="1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єння</a:t>
            </a:r>
            <a:r>
              <a:rPr lang="uk-UA" sz="3600" i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н</a:t>
            </a:r>
            <a:r>
              <a:rPr lang="ru-RU" sz="3600" i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ими </a:t>
            </a:r>
            <a:r>
              <a:rPr lang="uk-UA" sz="3600" i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змісту учбових </a:t>
            </a:r>
            <a:r>
              <a:rPr lang="ru-RU" sz="3600" i="1" dirty="0" err="1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програм</a:t>
            </a:r>
            <a:r>
              <a:rPr lang="uk-UA" sz="3600" i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,та </a:t>
            </a:r>
            <a:r>
              <a:rPr lang="ru-RU" sz="3600" i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</a:br>
            <a:r>
              <a:rPr lang="uk-UA" sz="3600" i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розвиток </a:t>
            </a:r>
            <a:r>
              <a:rPr lang="ru-RU" sz="3600" i="1" dirty="0" err="1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творчих</a:t>
            </a:r>
            <a:r>
              <a:rPr lang="ru-RU" sz="3600" i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uk-UA" sz="3600" i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здібностей кожної дитини.</a:t>
            </a:r>
            <a:endParaRPr kumimoji="0" lang="ru-RU" sz="3600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30" y="0"/>
            <a:ext cx="5643570" cy="1500174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26549" y="71414"/>
            <a:ext cx="5888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Педагогічне</a:t>
            </a:r>
            <a:r>
              <a:rPr lang="ru-RU" sz="5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кредо: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Рисунок 2"/>
          <p:cNvGraphicFramePr>
            <a:graphicFrameLocks noGrp="1"/>
          </p:cNvGraphicFramePr>
          <p:nvPr>
            <p:ph type="pic" sz="quarter" idx="10"/>
          </p:nvPr>
        </p:nvGraphicFramePr>
        <p:xfrm>
          <a:off x="4000496" y="1285860"/>
          <a:ext cx="5072098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643306" y="285728"/>
            <a:ext cx="5242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Тісна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співпраця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14282" y="214290"/>
            <a:ext cx="1825328" cy="2357454"/>
            <a:chOff x="214282" y="214290"/>
            <a:chExt cx="1825328" cy="2357454"/>
          </a:xfrm>
        </p:grpSpPr>
        <p:sp>
          <p:nvSpPr>
            <p:cNvPr id="7" name="Прямоугольный треугольник 6"/>
            <p:cNvSpPr/>
            <p:nvPr/>
          </p:nvSpPr>
          <p:spPr>
            <a:xfrm>
              <a:off x="214282" y="1214422"/>
              <a:ext cx="1714512" cy="1357322"/>
            </a:xfrm>
            <a:prstGeom prst="rt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1142976" y="214290"/>
              <a:ext cx="785818" cy="1000132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14282" y="214290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uk-UA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А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14348" y="85723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uk-UA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Б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467017" y="1285860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uk-UA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В</a:t>
              </a:r>
            </a:p>
          </p:txBody>
        </p:sp>
      </p:grp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571504" cy="642918"/>
          </a:xfrm>
          <a:prstGeom prst="actionButtonForwardNex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85918" y="587857"/>
            <a:ext cx="735808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М</a:t>
            </a:r>
            <a:r>
              <a:rPr lang="uk-UA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ій</a:t>
            </a:r>
            <a:r>
              <a:rPr lang="uk-U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клас це </a:t>
            </a:r>
            <a:r>
              <a:rPr lang="uk-UA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обов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язково</a:t>
            </a:r>
            <a:r>
              <a:rPr lang="uk-U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14612" y="1500174"/>
            <a:ext cx="6215106" cy="35719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 fontScale="92500" lnSpcReduction="10000"/>
          </a:bodyPr>
          <a:lstStyle/>
          <a:p>
            <a:pPr algn="ctr">
              <a:buBlip>
                <a:blip r:embed="rId2"/>
              </a:buBlip>
            </a:pPr>
            <a:r>
              <a:rPr lang="uk-UA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Взаємопорозуміння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Blip>
                <a:blip r:embed="rId2"/>
              </a:buBlip>
            </a:pPr>
            <a:endParaRPr lang="uk-UA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Blip>
                <a:blip r:embed="rId2"/>
              </a:buBlip>
            </a:pP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Атмосфера доброзичливості;</a:t>
            </a:r>
          </a:p>
          <a:p>
            <a:pPr algn="ctr">
              <a:buBlip>
                <a:blip r:embed="rId2"/>
              </a:buBlip>
            </a:pPr>
            <a:endParaRPr lang="uk-UA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Blip>
                <a:blip r:embed="rId2"/>
              </a:buBlip>
            </a:pP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Колективізм;</a:t>
            </a:r>
          </a:p>
          <a:p>
            <a:pPr algn="ctr">
              <a:buBlip>
                <a:blip r:embed="rId2"/>
              </a:buBlip>
            </a:pPr>
            <a:endParaRPr lang="uk-UA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Blip>
                <a:blip r:embed="rId2"/>
              </a:buBlip>
            </a:pP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Творчість.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14282" y="214290"/>
            <a:ext cx="1825328" cy="2357454"/>
            <a:chOff x="214282" y="214290"/>
            <a:chExt cx="1825328" cy="2357454"/>
          </a:xfrm>
        </p:grpSpPr>
        <p:sp>
          <p:nvSpPr>
            <p:cNvPr id="9" name="Прямоугольный треугольник 8"/>
            <p:cNvSpPr/>
            <p:nvPr/>
          </p:nvSpPr>
          <p:spPr>
            <a:xfrm>
              <a:off x="214282" y="1214422"/>
              <a:ext cx="1714512" cy="1357322"/>
            </a:xfrm>
            <a:prstGeom prst="rt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1142976" y="214290"/>
              <a:ext cx="785818" cy="1000132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14282" y="214290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uk-UA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А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14348" y="85723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uk-UA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Б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467017" y="1285860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uk-UA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В</a:t>
              </a: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я\Рабочий стол\ФОТО3КЛ\Фото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" y="0"/>
            <a:ext cx="9144000" cy="5295912"/>
          </a:xfrm>
          <a:prstGeom prst="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428992" y="564357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pPr algn="ctr"/>
            <a:endParaRPr lang="ru-RU" sz="3600" b="1" dirty="0" err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53301" y="5857892"/>
            <a:ext cx="38373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СВЯТО МОВИ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КАРТИНКИ\Солнцевская\Солнцевская\Солнцевская\Фото\Фото00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357166"/>
            <a:ext cx="7500990" cy="48577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43174" y="571501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pPr algn="ctr"/>
            <a:endParaRPr lang="ru-RU" sz="3600" b="1" dirty="0" err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5345684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МИ ДРУЖНІ ТА ВЕСЕЛІ</a:t>
            </a:r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я\Рабочий стол\ФОТО3КЛ\Фото30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0"/>
            <a:ext cx="6429396" cy="49720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28972" y="478632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pPr algn="ctr"/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МИ- НАЩАДКИ КОЗАЦЬКОГО РОДУ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КАРТИНКИ\Солнцевская\Солнцевская\Солнцевская\Фото\Фото07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0"/>
            <a:ext cx="6572296" cy="49292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813994"/>
            <a:ext cx="74295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ВЕСЕЛО РАЗОМ У ТАБОРІ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КАРТИНКИ\Солнцевская\чайка\DSC0543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0434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5000636"/>
            <a:ext cx="88582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ВСЯ РОДИНА ЗА СТОЛОМ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КАРТИНКИ\Солнцевская\чайка\DSC0546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1435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5000636"/>
            <a:ext cx="78581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ДРУЖНА РОДИНА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КАРТИНКИ\Солнцевская\чайка\DSC0549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-24"/>
            <a:ext cx="8643998" cy="50434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61555" y="5000636"/>
            <a:ext cx="44208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РИБОЛОВЛІ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КАРТИНКИ\Солнцевская\чайка\DSC0551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0434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5000636"/>
            <a:ext cx="60722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ДНІПРІ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64" y="357166"/>
            <a:ext cx="5786478" cy="1128714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84" y="2285992"/>
            <a:ext cx="6357982" cy="3357586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02618" y="516419"/>
            <a:ext cx="66575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Мої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принципи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4678" y="1714488"/>
            <a:ext cx="5500726" cy="35719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indent="457200">
              <a:spcBef>
                <a:spcPct val="0"/>
              </a:spcBef>
              <a:buBlip>
                <a:blip r:embed="rId2"/>
              </a:buBlip>
            </a:pP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сприяти активному залученню учнів до процесу навчання;</a:t>
            </a:r>
          </a:p>
          <a:p>
            <a:pPr indent="457200">
              <a:spcBef>
                <a:spcPct val="0"/>
              </a:spcBef>
              <a:buBlip>
                <a:blip r:embed="rId2"/>
              </a:buBlip>
            </a:pPr>
            <a:endParaRPr lang="uk-UA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>
              <a:spcBef>
                <a:spcPct val="0"/>
              </a:spcBef>
              <a:buBlip>
                <a:blip r:embed="rId2"/>
              </a:buBlip>
            </a:pP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кожного учня підтримувати віру в себе;</a:t>
            </a:r>
          </a:p>
          <a:p>
            <a:pPr indent="457200">
              <a:spcBef>
                <a:spcPct val="0"/>
              </a:spcBef>
            </a:pPr>
            <a:endParaRPr lang="uk-UA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>
              <a:spcBef>
                <a:spcPct val="0"/>
              </a:spcBef>
              <a:buBlip>
                <a:blip r:embed="rId2"/>
              </a:buBlip>
            </a:pP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цінувати думку кожного.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14282" y="214290"/>
            <a:ext cx="1825328" cy="2357454"/>
            <a:chOff x="214282" y="214290"/>
            <a:chExt cx="1825328" cy="2357454"/>
          </a:xfrm>
        </p:grpSpPr>
        <p:sp>
          <p:nvSpPr>
            <p:cNvPr id="15" name="Прямоугольный треугольник 14"/>
            <p:cNvSpPr/>
            <p:nvPr/>
          </p:nvSpPr>
          <p:spPr>
            <a:xfrm>
              <a:off x="214282" y="1214422"/>
              <a:ext cx="1714512" cy="1357322"/>
            </a:xfrm>
            <a:prstGeom prst="rt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1142976" y="214290"/>
              <a:ext cx="785818" cy="1000132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14282" y="214290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uk-UA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А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714348" y="85723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uk-UA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Б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467017" y="1285860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uk-UA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В</a:t>
              </a: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КАРТИНКИ\Солнцевская\чайка\DSC0550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643438" cy="3143248"/>
          </a:xfrm>
          <a:prstGeom prst="rect">
            <a:avLst/>
          </a:prstGeom>
          <a:noFill/>
        </p:spPr>
      </p:pic>
      <p:pic>
        <p:nvPicPr>
          <p:cNvPr id="4" name="Picture 2" descr="D:\КАРТИНКИ\Солнцевская\чайка\DSC0547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7" y="0"/>
            <a:ext cx="4429124" cy="3214686"/>
          </a:xfrm>
          <a:prstGeom prst="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/>
        </p:spPr>
      </p:pic>
      <p:pic>
        <p:nvPicPr>
          <p:cNvPr id="5" name="Picture 2" descr="D:\КАРТИНКИ\Солнцевская\чайка\DSC055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5984" y="3214686"/>
            <a:ext cx="4643438" cy="3000396"/>
          </a:xfrm>
          <a:prstGeom prst="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11266" name="Picture 2" descr="D:\КАРТИНКИ\Солнцевская\чайка\DSC055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50720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5000636"/>
            <a:ext cx="88582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 МАТЕРІ ДО ДИТИНИ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КАРТИНКИ\Солнцевская\чайка\DSC0539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0434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5000636"/>
            <a:ext cx="86439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ОЗЕРО БОБРОВЕ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оризонтальный свиток 7"/>
          <p:cNvSpPr/>
          <p:nvPr/>
        </p:nvSpPr>
        <p:spPr>
          <a:xfrm>
            <a:off x="214282" y="0"/>
            <a:ext cx="8358246" cy="6429396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1428736"/>
            <a:ext cx="735811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i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Кожна</a:t>
            </a:r>
            <a:r>
              <a:rPr lang="ru-RU" sz="72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 </a:t>
            </a:r>
            <a:r>
              <a:rPr lang="ru-RU" sz="7200" b="1" i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дитина</a:t>
            </a:r>
            <a:r>
              <a:rPr lang="ru-RU" sz="72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 </a:t>
            </a:r>
          </a:p>
          <a:p>
            <a:pPr algn="ctr"/>
            <a:r>
              <a:rPr lang="ru-RU" sz="7200" b="1" i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це</a:t>
            </a:r>
            <a:r>
              <a:rPr lang="ru-RU" sz="72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 – </a:t>
            </a:r>
            <a:r>
              <a:rPr lang="ru-RU" sz="7200" b="1" i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особистість</a:t>
            </a:r>
            <a:endParaRPr lang="ru-RU" sz="72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ramond" pitchFamily="18" charset="0"/>
            </a:endParaRPr>
          </a:p>
          <a:p>
            <a:pPr algn="ctr"/>
            <a:r>
              <a:rPr lang="ru-RU" sz="7200" b="1" i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з</a:t>
            </a:r>
            <a:r>
              <a:rPr lang="ru-RU" sz="72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 </a:t>
            </a:r>
            <a:r>
              <a:rPr lang="ru-RU" sz="7200" b="1" i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великої</a:t>
            </a:r>
            <a:r>
              <a:rPr lang="ru-RU" sz="72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 </a:t>
            </a:r>
            <a:r>
              <a:rPr lang="ru-RU" sz="7200" b="1" i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літери</a:t>
            </a:r>
            <a:r>
              <a:rPr lang="ru-RU" sz="72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.</a:t>
            </a:r>
            <a:endParaRPr lang="ru-RU" sz="72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ramond" pitchFamily="18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571504" cy="642918"/>
          </a:xfrm>
          <a:prstGeom prst="actionButtonForwardNex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250"/>
                            </p:stCondLst>
                            <p:childTnLst>
                              <p:par>
                                <p:cTn id="15" presetID="3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57158" y="484180"/>
            <a:ext cx="6742136" cy="5159398"/>
          </a:xfrm>
          <a:prstGeom prst="rect">
            <a:avLst/>
          </a:prstGeom>
          <a:pattFill prst="lgGrid">
            <a:fgClr>
              <a:schemeClr val="bg1"/>
            </a:fgClr>
            <a:bgClr>
              <a:srgbClr val="006600"/>
            </a:bgClr>
          </a:pattFill>
          <a:ln w="10160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106387">
            <a:off x="3937628" y="2597586"/>
            <a:ext cx="25717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 + 2 = 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5429256" y="785794"/>
            <a:ext cx="1643074" cy="1285884"/>
          </a:xfrm>
          <a:prstGeom prst="cloud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лнце 10"/>
          <p:cNvSpPr/>
          <p:nvPr/>
        </p:nvSpPr>
        <p:spPr>
          <a:xfrm>
            <a:off x="500034" y="642918"/>
            <a:ext cx="1357322" cy="1571636"/>
          </a:xfrm>
          <a:prstGeom prst="sun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3857628"/>
            <a:ext cx="507209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ПАПА  </a:t>
            </a:r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МАМА</a:t>
            </a:r>
          </a:p>
        </p:txBody>
      </p:sp>
      <p:sp>
        <p:nvSpPr>
          <p:cNvPr id="15" name="Прямоугольник 14"/>
          <p:cNvSpPr/>
          <p:nvPr/>
        </p:nvSpPr>
        <p:spPr>
          <a:xfrm rot="20950391">
            <a:off x="1530012" y="2038959"/>
            <a:ext cx="12866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</a:t>
            </a:r>
            <a:endParaRPr lang="ru-RU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Солнце 15"/>
          <p:cNvSpPr/>
          <p:nvPr/>
        </p:nvSpPr>
        <p:spPr>
          <a:xfrm>
            <a:off x="2643174" y="642918"/>
            <a:ext cx="1357322" cy="1571636"/>
          </a:xfrm>
          <a:prstGeom prst="sun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лако 16"/>
          <p:cNvSpPr/>
          <p:nvPr/>
        </p:nvSpPr>
        <p:spPr>
          <a:xfrm>
            <a:off x="3286116" y="795318"/>
            <a:ext cx="1643074" cy="1285884"/>
          </a:xfrm>
          <a:prstGeom prst="cloud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71472" y="5934670"/>
            <a:ext cx="62865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Дякую</a:t>
            </a:r>
            <a:r>
              <a:rPr lang="ru-RU" sz="54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за </a:t>
            </a:r>
            <a:r>
              <a:rPr lang="ru-RU" sz="5400" b="1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увагу</a:t>
            </a:r>
            <a:r>
              <a:rPr lang="ru-RU" sz="54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!</a:t>
            </a:r>
            <a:endParaRPr lang="ru-RU" sz="5400" b="1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6200000">
            <a:off x="5647094" y="2967335"/>
            <a:ext cx="4641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 </a:t>
            </a:r>
            <a:r>
              <a:rPr lang="ru-RU" sz="5400" b="1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побачення</a:t>
            </a:r>
            <a:r>
              <a:rPr lang="ru-RU" sz="54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!</a:t>
            </a:r>
            <a:endParaRPr lang="ru-RU" sz="5400" b="1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6296E-6 C 0.004 -0.01065 0.01806 -0.02129 0.02292 -0.02129 C 0.054 -0.02129 0.08594 0.14537 0.08594 0.31204 C 0.08594 0.22801 0.10191 0.14537 0.11702 0.14537 C 0.13299 0.14537 0.14809 0.2294 0.14809 0.31204 C 0.14809 0.2706 0.15608 0.22801 0.16407 0.22801 C 0.17205 0.22801 0.18004 0.26945 0.18004 0.31204 C 0.18004 0.29074 0.18403 0.2706 0.18802 0.2706 C 0.19202 0.2706 0.19601 0.2919 0.19601 0.31204 C 0.19601 0.30139 0.19809 0.29074 0.2 0.29074 C 0.20105 0.29074 0.204 0.30139 0.204 0.31204 C 0.204 0.30672 0.20504 0.30139 0.20608 0.30139 C 0.20608 0.30278 0.20816 0.30672 0.20816 0.31204 C 0.20816 0.30926 0.20816 0.30672 0.20921 0.30672 C 0.20921 0.3081 0.21025 0.30949 0.21025 0.31204 C 0.21025 0.31065 0.21025 0.30926 0.21025 0.3081 C 0.21129 0.3081 0.21129 0.30949 0.21129 0.31088 C 0.21233 0.31088 0.21233 0.30949 0.21233 0.3081 C 0.21337 0.3081 0.21337 0.30949 0.21337 0.31088 " pathEditMode="relative" rAng="0" ptsTypes="fffffffffffffffffff">
                                      <p:cBhvr>
                                        <p:cTn id="6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5" grpId="1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928670"/>
            <a:ext cx="8286808" cy="44627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800" b="1" i="1" spc="100" dirty="0" smtClean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cap="none" spc="10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3600" b="1" i="1" cap="none" spc="100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Убогість</a:t>
            </a:r>
            <a:r>
              <a:rPr lang="ru-RU" sz="3600" b="1" i="1" cap="none" spc="10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слова - </a:t>
            </a:r>
            <a:r>
              <a:rPr lang="ru-RU" sz="3600" b="1" i="1" cap="none" spc="100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600" b="1" i="1" cap="none" spc="10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cap="none" spc="100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убогість</a:t>
            </a:r>
            <a:r>
              <a:rPr lang="ru-RU" sz="3600" b="1" i="1" cap="none" spc="10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думки, </a:t>
            </a:r>
          </a:p>
          <a:p>
            <a:pPr algn="ctr"/>
            <a:r>
              <a:rPr lang="ru-RU" sz="3600" b="1" i="1" cap="none" spc="10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600" b="1" i="1" cap="none" spc="100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убогість</a:t>
            </a:r>
            <a:r>
              <a:rPr lang="ru-RU" sz="3600" b="1" i="1" cap="none" spc="10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думки </a:t>
            </a:r>
            <a:r>
              <a:rPr lang="ru-RU" sz="3600" b="1" i="1" cap="none" spc="100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веде</a:t>
            </a:r>
            <a:r>
              <a:rPr lang="ru-RU" sz="3600" b="1" i="1" cap="none" spc="10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600" b="1" i="1" cap="none" spc="100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моральної</a:t>
            </a:r>
            <a:r>
              <a:rPr lang="ru-RU" sz="3600" b="1" i="1" cap="none" spc="10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3600" b="1" i="1" cap="none" spc="100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інтелектуальної</a:t>
            </a:r>
            <a:r>
              <a:rPr lang="ru-RU" sz="3600" b="1" i="1" cap="none" spc="10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cap="none" spc="100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емоційної</a:t>
            </a:r>
            <a:r>
              <a:rPr lang="ru-RU" sz="3600" b="1" i="1" cap="none" spc="10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3600" b="1" i="1" cap="none" spc="100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естетичної</a:t>
            </a:r>
            <a:r>
              <a:rPr lang="ru-RU" sz="3600" b="1" i="1" cap="none" spc="10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cap="none" spc="100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товстошкірості</a:t>
            </a:r>
            <a:r>
              <a:rPr lang="ru-RU" sz="3600" b="1" i="1" cap="none" spc="10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endParaRPr lang="uk-UA" sz="2800" b="1" i="1" cap="none" spc="100" dirty="0" smtClean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800" b="1" i="1" spc="100" dirty="0" smtClean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cap="none" spc="100" dirty="0" smtClean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2800" b="1" spc="10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 Сухомлинський</a:t>
            </a:r>
            <a:endParaRPr lang="ru-RU" sz="2800" b="1" cap="none" spc="100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14678" y="85723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pPr algn="ctr"/>
            <a:endParaRPr lang="ru-RU" sz="3600" b="1" dirty="0" err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281190"/>
            <a:ext cx="821537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3600" b="1" spc="0" dirty="0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«Розвиток комунікативної компетентності учнів на уроках гуманітарного профілю</a:t>
            </a:r>
          </a:p>
          <a:p>
            <a:pPr algn="ctr"/>
            <a:r>
              <a:rPr lang="uk-UA" sz="3600" b="1" spc="0" dirty="0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шляхом використання інтерактивних технологій»</a:t>
            </a:r>
            <a:endParaRPr lang="ru-RU" sz="3600" b="1" spc="0" dirty="0">
              <a:ln/>
              <a:solidFill>
                <a:srgbClr val="FF0000"/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477" y="433968"/>
            <a:ext cx="5634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5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самоосвіти</a:t>
            </a:r>
            <a:r>
              <a:rPr lang="ru-RU" sz="5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357166"/>
            <a:ext cx="8715436" cy="63709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2400" b="1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Сьогодні школа повинна забезпечити формування і розвиток  інтелектуальної, творчої і ініціативної особистості, здатної жити в  принципово нових  умовах, реалізувати себе  у житті, бути  успішною.</a:t>
            </a:r>
          </a:p>
          <a:p>
            <a:pPr algn="just"/>
            <a:r>
              <a:rPr lang="uk-U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Розвиток комунікативних здібностей є одним з основних факторів  становлення особистості в дитинстві  і позначаються  на всіх видах активності,  на ставленні дитини  до інших людей,  до  навколишнього світу,  а також до себе.</a:t>
            </a:r>
          </a:p>
          <a:p>
            <a:pPr algn="just"/>
            <a:r>
              <a:rPr lang="uk-U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Сучасна методична наука рекомендує весь процес навчання учнів української мови направляти на формування в школярів мовленнєвих умінь і навичок, вироблення комунікативної компетенції в результаті активного залучення до вирішення </a:t>
            </a:r>
            <a:r>
              <a:rPr lang="uk-UA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мовленнєво-мисленнєвих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завдань</a:t>
            </a:r>
            <a:r>
              <a:rPr lang="uk-UA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65398" y="2500306"/>
            <a:ext cx="6384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Актуальність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теми: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28926" y="642918"/>
            <a:ext cx="6072230" cy="464347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/>
            <a:r>
              <a:rPr lang="uk-UA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Дослідженням цієї проблеми займались вітчизняні науковці:</a:t>
            </a:r>
          </a:p>
          <a:p>
            <a:pPr algn="ctr"/>
            <a:endParaRPr lang="uk-UA" sz="36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І. </a:t>
            </a:r>
            <a:r>
              <a:rPr lang="uk-UA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Бех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Л. </a:t>
            </a:r>
            <a:r>
              <a:rPr lang="uk-UA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Варзацька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М. </a:t>
            </a:r>
            <a:r>
              <a:rPr lang="uk-UA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Вашуленко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Л. Виготський, О. </a:t>
            </a:r>
            <a:r>
              <a:rPr lang="uk-UA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Пометун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err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71521" y="500042"/>
            <a:ext cx="231505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а: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36" y="1785926"/>
            <a:ext cx="6572296" cy="371477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ru-RU" sz="3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оптимальних</a:t>
            </a: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умов для </a:t>
            </a:r>
            <a:r>
              <a:rPr lang="ru-RU" sz="3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молодшого</a:t>
            </a: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школяра, </a:t>
            </a:r>
            <a:r>
              <a:rPr lang="ru-RU" sz="3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мовленнєвих</a:t>
            </a: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uk-UA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бностей</a:t>
            </a: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засобом</a:t>
            </a: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нового типу.   </a:t>
            </a:r>
          </a:p>
        </p:txBody>
      </p:sp>
      <p:sp>
        <p:nvSpPr>
          <p:cNvPr id="8" name="Управляющая кнопка: далее 7">
            <a:hlinkClick r:id="rId2" action="ppaction://hlinksldjump" highlightClick="1"/>
          </p:cNvPr>
          <p:cNvSpPr/>
          <p:nvPr/>
        </p:nvSpPr>
        <p:spPr>
          <a:xfrm>
            <a:off x="8429652" y="6072230"/>
            <a:ext cx="571504" cy="642918"/>
          </a:xfrm>
          <a:prstGeom prst="actionButtonForwardNex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Школьный фотоальбом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scene3d>
          <a:camera prst="orthographicFront"/>
          <a:lightRig rig="threePt" dir="t"/>
        </a:scene3d>
        <a:sp3d prstMaterial="dkEdge">
          <a:bevelT/>
        </a:sp3d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square" lIns="91440" tIns="45720" rIns="91440" bIns="45720" rtlCol="0" anchor="b">
        <a:normAutofit fontScale="85000" lnSpcReduction="20000"/>
      </a:bodyPr>
      <a:lstStyle>
        <a:defPPr algn="ctr">
          <a:defRPr sz="3600" b="1" dirty="0" err="1" smtClean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1469</TotalTime>
  <Words>980</Words>
  <Application>Microsoft Office PowerPoint</Application>
  <PresentationFormat>Экран (4:3)</PresentationFormat>
  <Paragraphs>322</Paragraphs>
  <Slides>44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6" baseType="lpstr">
      <vt:lpstr>Школьный фотоальбом</vt:lpstr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subject>Фотоальбом</dc:subject>
  <dc:creator>я</dc:creator>
  <cp:keywords>Фотоальбом</cp:keywords>
  <dc:description>Корпорация Майкрософт</dc:description>
  <cp:lastModifiedBy>DNA7 X86</cp:lastModifiedBy>
  <cp:revision>177</cp:revision>
  <dcterms:created xsi:type="dcterms:W3CDTF">2010-03-21T11:32:33Z</dcterms:created>
  <dcterms:modified xsi:type="dcterms:W3CDTF">2012-03-20T14:19:32Z</dcterms:modified>
  <cp:category>Фотоальбом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TC102854091049</vt:lpwstr>
  </property>
</Properties>
</file>